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8"/>
  </p:notesMasterIdLst>
  <p:sldIdLst>
    <p:sldId id="276" r:id="rId2"/>
    <p:sldId id="258" r:id="rId3"/>
    <p:sldId id="278" r:id="rId4"/>
    <p:sldId id="256" r:id="rId5"/>
    <p:sldId id="259" r:id="rId6"/>
    <p:sldId id="266" r:id="rId7"/>
    <p:sldId id="295" r:id="rId8"/>
    <p:sldId id="260" r:id="rId9"/>
    <p:sldId id="271" r:id="rId10"/>
    <p:sldId id="272" r:id="rId11"/>
    <p:sldId id="270" r:id="rId12"/>
    <p:sldId id="273" r:id="rId13"/>
    <p:sldId id="275" r:id="rId14"/>
    <p:sldId id="289" r:id="rId15"/>
    <p:sldId id="294" r:id="rId16"/>
    <p:sldId id="290" r:id="rId1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B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7" autoAdjust="0"/>
  </p:normalViewPr>
  <p:slideViewPr>
    <p:cSldViewPr snapToGrid="0">
      <p:cViewPr varScale="1">
        <p:scale>
          <a:sx n="76" d="100"/>
          <a:sy n="76" d="100"/>
        </p:scale>
        <p:origin x="1037"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aj" userId="c0989d5b173bd1d1" providerId="LiveId" clId="{91D9E822-053B-44DD-B9BC-49D675E9F515}"/>
    <pc:docChg chg="undo redo custSel addSld delSld modSld sldOrd modShowInfo">
      <pc:chgData name="Maria Kaj" userId="c0989d5b173bd1d1" providerId="LiveId" clId="{91D9E822-053B-44DD-B9BC-49D675E9F515}" dt="2023-06-08T15:41:29.508" v="17597"/>
      <pc:docMkLst>
        <pc:docMk/>
      </pc:docMkLst>
      <pc:sldChg chg="addSp delSp modSp mod modNotesTx">
        <pc:chgData name="Maria Kaj" userId="c0989d5b173bd1d1" providerId="LiveId" clId="{91D9E822-053B-44DD-B9BC-49D675E9F515}" dt="2023-06-05T15:36:29.110" v="3339" actId="20577"/>
        <pc:sldMkLst>
          <pc:docMk/>
          <pc:sldMk cId="479597500" sldId="256"/>
        </pc:sldMkLst>
        <pc:spChg chg="add del mod">
          <ac:chgData name="Maria Kaj" userId="c0989d5b173bd1d1" providerId="LiveId" clId="{91D9E822-053B-44DD-B9BC-49D675E9F515}" dt="2023-05-28T22:08:39.725" v="89" actId="255"/>
          <ac:spMkLst>
            <pc:docMk/>
            <pc:sldMk cId="479597500" sldId="256"/>
            <ac:spMk id="3" creationId="{CFF0C0BC-7878-47B5-A53D-7187D4CB446B}"/>
          </ac:spMkLst>
        </pc:spChg>
        <pc:spChg chg="add del mod">
          <ac:chgData name="Maria Kaj" userId="c0989d5b173bd1d1" providerId="LiveId" clId="{91D9E822-053B-44DD-B9BC-49D675E9F515}" dt="2023-05-28T22:08:27.981" v="87" actId="478"/>
          <ac:spMkLst>
            <pc:docMk/>
            <pc:sldMk cId="479597500" sldId="256"/>
            <ac:spMk id="5" creationId="{7A1E66B3-FA0E-3BD4-8D9F-DC0F800ED76C}"/>
          </ac:spMkLst>
        </pc:spChg>
      </pc:sldChg>
      <pc:sldChg chg="addSp delSp modSp mod setBg delAnim modAnim modNotesTx">
        <pc:chgData name="Maria Kaj" userId="c0989d5b173bd1d1" providerId="LiveId" clId="{91D9E822-053B-44DD-B9BC-49D675E9F515}" dt="2023-06-05T15:33:23.971" v="2648"/>
        <pc:sldMkLst>
          <pc:docMk/>
          <pc:sldMk cId="467234908" sldId="258"/>
        </pc:sldMkLst>
        <pc:spChg chg="ord">
          <ac:chgData name="Maria Kaj" userId="c0989d5b173bd1d1" providerId="LiveId" clId="{91D9E822-053B-44DD-B9BC-49D675E9F515}" dt="2023-05-28T22:06:52.162" v="83" actId="26606"/>
          <ac:spMkLst>
            <pc:docMk/>
            <pc:sldMk cId="467234908" sldId="258"/>
            <ac:spMk id="2" creationId="{40BC16C4-6E13-439B-9D61-35FB21C3A595}"/>
          </ac:spMkLst>
        </pc:spChg>
        <pc:spChg chg="add del">
          <ac:chgData name="Maria Kaj" userId="c0989d5b173bd1d1" providerId="LiveId" clId="{91D9E822-053B-44DD-B9BC-49D675E9F515}" dt="2023-05-28T22:06:52.159" v="82" actId="26606"/>
          <ac:spMkLst>
            <pc:docMk/>
            <pc:sldMk cId="467234908" sldId="258"/>
            <ac:spMk id="7" creationId="{80506ED4-32CD-43AB-B344-A53FEC3B806C}"/>
          </ac:spMkLst>
        </pc:spChg>
        <pc:spChg chg="add del">
          <ac:chgData name="Maria Kaj" userId="c0989d5b173bd1d1" providerId="LiveId" clId="{91D9E822-053B-44DD-B9BC-49D675E9F515}" dt="2023-05-28T22:06:52.159" v="82" actId="26606"/>
          <ac:spMkLst>
            <pc:docMk/>
            <pc:sldMk cId="467234908" sldId="258"/>
            <ac:spMk id="12" creationId="{C990AAD3-E6EC-436A-BA4C-86970DE3DB4A}"/>
          </ac:spMkLst>
        </pc:spChg>
        <pc:spChg chg="add del">
          <ac:chgData name="Maria Kaj" userId="c0989d5b173bd1d1" providerId="LiveId" clId="{91D9E822-053B-44DD-B9BC-49D675E9F515}" dt="2023-06-05T15:32:46.166" v="2641" actId="26606"/>
          <ac:spMkLst>
            <pc:docMk/>
            <pc:sldMk cId="467234908" sldId="258"/>
            <ac:spMk id="14" creationId="{D670DDCD-C6EF-4081-9526-437C0677177E}"/>
          </ac:spMkLst>
        </pc:spChg>
        <pc:spChg chg="del">
          <ac:chgData name="Maria Kaj" userId="c0989d5b173bd1d1" providerId="LiveId" clId="{91D9E822-053B-44DD-B9BC-49D675E9F515}" dt="2023-05-28T01:15:22.636" v="1" actId="478"/>
          <ac:spMkLst>
            <pc:docMk/>
            <pc:sldMk cId="467234908" sldId="258"/>
            <ac:spMk id="15" creationId="{EC916E83-9A10-DBE1-5F6E-6F98F615C56F}"/>
          </ac:spMkLst>
        </pc:spChg>
        <pc:spChg chg="add del">
          <ac:chgData name="Maria Kaj" userId="c0989d5b173bd1d1" providerId="LiveId" clId="{91D9E822-053B-44DD-B9BC-49D675E9F515}" dt="2023-06-05T15:32:46.166" v="2641" actId="26606"/>
          <ac:spMkLst>
            <pc:docMk/>
            <pc:sldMk cId="467234908" sldId="258"/>
            <ac:spMk id="16" creationId="{64122D1E-EDF8-4527-BABA-039E4CB6F4C7}"/>
          </ac:spMkLst>
        </pc:spChg>
        <pc:spChg chg="add del">
          <ac:chgData name="Maria Kaj" userId="c0989d5b173bd1d1" providerId="LiveId" clId="{91D9E822-053B-44DD-B9BC-49D675E9F515}" dt="2023-06-05T15:32:46.166" v="2641" actId="26606"/>
          <ac:spMkLst>
            <pc:docMk/>
            <pc:sldMk cId="467234908" sldId="258"/>
            <ac:spMk id="17" creationId="{80506ED4-32CD-43AB-B344-A53FEC3B806C}"/>
          </ac:spMkLst>
        </pc:spChg>
        <pc:spChg chg="add del">
          <ac:chgData name="Maria Kaj" userId="c0989d5b173bd1d1" providerId="LiveId" clId="{91D9E822-053B-44DD-B9BC-49D675E9F515}" dt="2023-06-05T15:32:46.166" v="2641" actId="26606"/>
          <ac:spMkLst>
            <pc:docMk/>
            <pc:sldMk cId="467234908" sldId="258"/>
            <ac:spMk id="18" creationId="{C990AAD3-E6EC-436A-BA4C-86970DE3DB4A}"/>
          </ac:spMkLst>
        </pc:spChg>
        <pc:spChg chg="add del">
          <ac:chgData name="Maria Kaj" userId="c0989d5b173bd1d1" providerId="LiveId" clId="{91D9E822-053B-44DD-B9BC-49D675E9F515}" dt="2023-06-05T15:33:12.648" v="2647" actId="26606"/>
          <ac:spMkLst>
            <pc:docMk/>
            <pc:sldMk cId="467234908" sldId="258"/>
            <ac:spMk id="23" creationId="{4F7B9026-36AD-42E4-B172-8D68F3A339B4}"/>
          </ac:spMkLst>
        </pc:spChg>
        <pc:spChg chg="add">
          <ac:chgData name="Maria Kaj" userId="c0989d5b173bd1d1" providerId="LiveId" clId="{91D9E822-053B-44DD-B9BC-49D675E9F515}" dt="2023-06-05T15:33:12.648" v="2647" actId="26606"/>
          <ac:spMkLst>
            <pc:docMk/>
            <pc:sldMk cId="467234908" sldId="258"/>
            <ac:spMk id="28" creationId="{262ABC4B-37D8-4218-BDD8-6DF6A00C0C80}"/>
          </ac:spMkLst>
        </pc:spChg>
        <pc:grpChg chg="del">
          <ac:chgData name="Maria Kaj" userId="c0989d5b173bd1d1" providerId="LiveId" clId="{91D9E822-053B-44DD-B9BC-49D675E9F515}" dt="2023-05-28T01:17:29.195" v="2" actId="478"/>
          <ac:grpSpMkLst>
            <pc:docMk/>
            <pc:sldMk cId="467234908" sldId="258"/>
            <ac:grpSpMk id="10" creationId="{BF266C6B-DF54-F0FC-5A1F-93F0A4F54A30}"/>
          </ac:grpSpMkLst>
        </pc:grpChg>
        <pc:grpChg chg="del">
          <ac:chgData name="Maria Kaj" userId="c0989d5b173bd1d1" providerId="LiveId" clId="{91D9E822-053B-44DD-B9BC-49D675E9F515}" dt="2023-05-28T01:17:30.953" v="3" actId="478"/>
          <ac:grpSpMkLst>
            <pc:docMk/>
            <pc:sldMk cId="467234908" sldId="258"/>
            <ac:grpSpMk id="13" creationId="{F24BC50F-0564-C3B9-BC64-A82935E4E5C8}"/>
          </ac:grpSpMkLst>
        </pc:grpChg>
        <pc:picChg chg="add mod ord">
          <ac:chgData name="Maria Kaj" userId="c0989d5b173bd1d1" providerId="LiveId" clId="{91D9E822-053B-44DD-B9BC-49D675E9F515}" dt="2023-06-05T15:33:12.648" v="2647" actId="26606"/>
          <ac:picMkLst>
            <pc:docMk/>
            <pc:sldMk cId="467234908" sldId="258"/>
            <ac:picMk id="4" creationId="{6E784872-AF3E-ADE3-83A9-96646A5F76C8}"/>
          </ac:picMkLst>
        </pc:picChg>
        <pc:picChg chg="add mod ord">
          <ac:chgData name="Maria Kaj" userId="c0989d5b173bd1d1" providerId="LiveId" clId="{91D9E822-053B-44DD-B9BC-49D675E9F515}" dt="2023-06-05T15:33:12.648" v="2647" actId="26606"/>
          <ac:picMkLst>
            <pc:docMk/>
            <pc:sldMk cId="467234908" sldId="258"/>
            <ac:picMk id="5" creationId="{82043217-9C88-4747-1747-7EA073D8356D}"/>
          </ac:picMkLst>
        </pc:picChg>
        <pc:picChg chg="add mod ord">
          <ac:chgData name="Maria Kaj" userId="c0989d5b173bd1d1" providerId="LiveId" clId="{91D9E822-053B-44DD-B9BC-49D675E9F515}" dt="2023-06-05T15:33:12.648" v="2647" actId="26606"/>
          <ac:picMkLst>
            <pc:docMk/>
            <pc:sldMk cId="467234908" sldId="258"/>
            <ac:picMk id="6" creationId="{8E5196F7-E02D-7C60-B781-6C6613B9372E}"/>
          </ac:picMkLst>
        </pc:picChg>
      </pc:sldChg>
      <pc:sldChg chg="modSp mod ord modAnim modNotesTx">
        <pc:chgData name="Maria Kaj" userId="c0989d5b173bd1d1" providerId="LiveId" clId="{91D9E822-053B-44DD-B9BC-49D675E9F515}" dt="2023-06-07T00:48:07.450" v="17241" actId="6549"/>
        <pc:sldMkLst>
          <pc:docMk/>
          <pc:sldMk cId="2658894429" sldId="259"/>
        </pc:sldMkLst>
        <pc:spChg chg="mod">
          <ac:chgData name="Maria Kaj" userId="c0989d5b173bd1d1" providerId="LiveId" clId="{91D9E822-053B-44DD-B9BC-49D675E9F515}" dt="2023-06-05T15:37:50.676" v="3604" actId="20577"/>
          <ac:spMkLst>
            <pc:docMk/>
            <pc:sldMk cId="2658894429" sldId="259"/>
            <ac:spMk id="3" creationId="{B5BF889F-6A0F-F5AC-A713-DB44344D3B8E}"/>
          </ac:spMkLst>
        </pc:spChg>
      </pc:sldChg>
      <pc:sldChg chg="addSp delSp modSp mod delAnim modAnim modNotesTx">
        <pc:chgData name="Maria Kaj" userId="c0989d5b173bd1d1" providerId="LiveId" clId="{91D9E822-053B-44DD-B9BC-49D675E9F515}" dt="2023-06-07T18:25:56.261" v="17595"/>
        <pc:sldMkLst>
          <pc:docMk/>
          <pc:sldMk cId="3613327151" sldId="260"/>
        </pc:sldMkLst>
        <pc:spChg chg="mod">
          <ac:chgData name="Maria Kaj" userId="c0989d5b173bd1d1" providerId="LiveId" clId="{91D9E822-053B-44DD-B9BC-49D675E9F515}" dt="2023-06-06T01:00:19.153" v="7881" actId="14100"/>
          <ac:spMkLst>
            <pc:docMk/>
            <pc:sldMk cId="3613327151" sldId="260"/>
            <ac:spMk id="2" creationId="{40BC16C4-6E13-439B-9D61-35FB21C3A595}"/>
          </ac:spMkLst>
        </pc:spChg>
        <pc:spChg chg="add mod">
          <ac:chgData name="Maria Kaj" userId="c0989d5b173bd1d1" providerId="LiveId" clId="{91D9E822-053B-44DD-B9BC-49D675E9F515}" dt="2023-05-28T22:11:45.261" v="118" actId="164"/>
          <ac:spMkLst>
            <pc:docMk/>
            <pc:sldMk cId="3613327151" sldId="260"/>
            <ac:spMk id="4" creationId="{281E5669-8CFD-8002-6011-8F53298AF721}"/>
          </ac:spMkLst>
        </pc:spChg>
        <pc:spChg chg="add mod">
          <ac:chgData name="Maria Kaj" userId="c0989d5b173bd1d1" providerId="LiveId" clId="{91D9E822-053B-44DD-B9BC-49D675E9F515}" dt="2023-05-28T22:11:45.261" v="118" actId="164"/>
          <ac:spMkLst>
            <pc:docMk/>
            <pc:sldMk cId="3613327151" sldId="260"/>
            <ac:spMk id="5" creationId="{53DA2311-0348-8B4D-1177-90BD0286B360}"/>
          </ac:spMkLst>
        </pc:spChg>
        <pc:spChg chg="mod">
          <ac:chgData name="Maria Kaj" userId="c0989d5b173bd1d1" providerId="LiveId" clId="{91D9E822-053B-44DD-B9BC-49D675E9F515}" dt="2023-06-06T01:01:35.001" v="8016" actId="20577"/>
          <ac:spMkLst>
            <pc:docMk/>
            <pc:sldMk cId="3613327151" sldId="260"/>
            <ac:spMk id="9" creationId="{19F39F32-9220-CC9D-CC70-09A1F2A8C59F}"/>
          </ac:spMkLst>
        </pc:spChg>
        <pc:spChg chg="add mod">
          <ac:chgData name="Maria Kaj" userId="c0989d5b173bd1d1" providerId="LiveId" clId="{91D9E822-053B-44DD-B9BC-49D675E9F515}" dt="2023-05-28T22:11:45.261" v="118" actId="164"/>
          <ac:spMkLst>
            <pc:docMk/>
            <pc:sldMk cId="3613327151" sldId="260"/>
            <ac:spMk id="12" creationId="{F092F9F7-ED5F-3B63-0753-A97FCCF76B99}"/>
          </ac:spMkLst>
        </pc:spChg>
        <pc:grpChg chg="add del">
          <ac:chgData name="Maria Kaj" userId="c0989d5b173bd1d1" providerId="LiveId" clId="{91D9E822-053B-44DD-B9BC-49D675E9F515}" dt="2023-05-28T22:09:59.467" v="99" actId="478"/>
          <ac:grpSpMkLst>
            <pc:docMk/>
            <pc:sldMk cId="3613327151" sldId="260"/>
            <ac:grpSpMk id="13" creationId="{05007BC1-F4B2-7BA5-C387-1052D44F31CD}"/>
          </ac:grpSpMkLst>
        </pc:grpChg>
        <pc:grpChg chg="add mod">
          <ac:chgData name="Maria Kaj" userId="c0989d5b173bd1d1" providerId="LiveId" clId="{91D9E822-053B-44DD-B9BC-49D675E9F515}" dt="2023-05-28T22:11:45.261" v="118" actId="164"/>
          <ac:grpSpMkLst>
            <pc:docMk/>
            <pc:sldMk cId="3613327151" sldId="260"/>
            <ac:grpSpMk id="15" creationId="{420EC32C-704E-338D-A6AC-27D42E4F2608}"/>
          </ac:grpSpMkLst>
        </pc:grpChg>
        <pc:picChg chg="add mod">
          <ac:chgData name="Maria Kaj" userId="c0989d5b173bd1d1" providerId="LiveId" clId="{91D9E822-053B-44DD-B9BC-49D675E9F515}" dt="2023-06-07T18:25:49.310" v="17593" actId="1076"/>
          <ac:picMkLst>
            <pc:docMk/>
            <pc:sldMk cId="3613327151" sldId="260"/>
            <ac:picMk id="7" creationId="{F3B8BF40-7F80-5A93-15E8-A390485F022B}"/>
          </ac:picMkLst>
        </pc:picChg>
        <pc:picChg chg="del">
          <ac:chgData name="Maria Kaj" userId="c0989d5b173bd1d1" providerId="LiveId" clId="{91D9E822-053B-44DD-B9BC-49D675E9F515}" dt="2023-06-07T16:57:53.862" v="17580" actId="21"/>
          <ac:picMkLst>
            <pc:docMk/>
            <pc:sldMk cId="3613327151" sldId="260"/>
            <ac:picMk id="10" creationId="{27CA5C58-BAE7-22A9-9C26-75A9DF1ECDFB}"/>
          </ac:picMkLst>
        </pc:picChg>
      </pc:sldChg>
      <pc:sldChg chg="addSp delSp modSp mod addAnim delAnim modAnim modNotesTx">
        <pc:chgData name="Maria Kaj" userId="c0989d5b173bd1d1" providerId="LiveId" clId="{91D9E822-053B-44DD-B9BC-49D675E9F515}" dt="2023-06-07T16:56:52.932" v="17513" actId="478"/>
        <pc:sldMkLst>
          <pc:docMk/>
          <pc:sldMk cId="824909013" sldId="266"/>
        </pc:sldMkLst>
        <pc:spChg chg="mod topLvl">
          <ac:chgData name="Maria Kaj" userId="c0989d5b173bd1d1" providerId="LiveId" clId="{91D9E822-053B-44DD-B9BC-49D675E9F515}" dt="2023-06-07T01:04:39.366" v="17271" actId="1036"/>
          <ac:spMkLst>
            <pc:docMk/>
            <pc:sldMk cId="824909013" sldId="266"/>
            <ac:spMk id="9" creationId="{06BB0202-6C91-4E88-A720-BBF1181FF311}"/>
          </ac:spMkLst>
        </pc:spChg>
        <pc:spChg chg="mod topLvl">
          <ac:chgData name="Maria Kaj" userId="c0989d5b173bd1d1" providerId="LiveId" clId="{91D9E822-053B-44DD-B9BC-49D675E9F515}" dt="2023-06-07T01:04:39.366" v="17271" actId="1036"/>
          <ac:spMkLst>
            <pc:docMk/>
            <pc:sldMk cId="824909013" sldId="266"/>
            <ac:spMk id="10" creationId="{24F481BC-29DA-4AA4-B92B-A85BA8EA0728}"/>
          </ac:spMkLst>
        </pc:spChg>
        <pc:spChg chg="mod topLvl">
          <ac:chgData name="Maria Kaj" userId="c0989d5b173bd1d1" providerId="LiveId" clId="{91D9E822-053B-44DD-B9BC-49D675E9F515}" dt="2023-06-07T01:04:39.366" v="17271" actId="1036"/>
          <ac:spMkLst>
            <pc:docMk/>
            <pc:sldMk cId="824909013" sldId="266"/>
            <ac:spMk id="12" creationId="{97562573-D8DD-4217-8863-57B7DFB41EB4}"/>
          </ac:spMkLst>
        </pc:spChg>
        <pc:grpChg chg="del">
          <ac:chgData name="Maria Kaj" userId="c0989d5b173bd1d1" providerId="LiveId" clId="{91D9E822-053B-44DD-B9BC-49D675E9F515}" dt="2023-05-28T22:09:23.638" v="92" actId="165"/>
          <ac:grpSpMkLst>
            <pc:docMk/>
            <pc:sldMk cId="824909013" sldId="266"/>
            <ac:grpSpMk id="3" creationId="{C989D2EF-B34E-AFF6-D227-1E76A187767C}"/>
          </ac:grpSpMkLst>
        </pc:grpChg>
        <pc:picChg chg="add del mod">
          <ac:chgData name="Maria Kaj" userId="c0989d5b173bd1d1" providerId="LiveId" clId="{91D9E822-053B-44DD-B9BC-49D675E9F515}" dt="2023-06-07T16:56:52.932" v="17513" actId="478"/>
          <ac:picMkLst>
            <pc:docMk/>
            <pc:sldMk cId="824909013" sldId="266"/>
            <ac:picMk id="3" creationId="{CD1D9F64-8FCD-5DAC-21E4-9399985EB187}"/>
          </ac:picMkLst>
        </pc:picChg>
      </pc:sldChg>
      <pc:sldChg chg="del">
        <pc:chgData name="Maria Kaj" userId="c0989d5b173bd1d1" providerId="LiveId" clId="{91D9E822-053B-44DD-B9BC-49D675E9F515}" dt="2023-05-28T01:34:26.162" v="10" actId="47"/>
        <pc:sldMkLst>
          <pc:docMk/>
          <pc:sldMk cId="3473230481" sldId="269"/>
        </pc:sldMkLst>
      </pc:sldChg>
      <pc:sldChg chg="addSp delSp modSp mod modAnim modNotesTx">
        <pc:chgData name="Maria Kaj" userId="c0989d5b173bd1d1" providerId="LiveId" clId="{91D9E822-053B-44DD-B9BC-49D675E9F515}" dt="2023-06-07T18:24:09.749" v="17584"/>
        <pc:sldMkLst>
          <pc:docMk/>
          <pc:sldMk cId="3298130460" sldId="270"/>
        </pc:sldMkLst>
        <pc:spChg chg="mod topLvl">
          <ac:chgData name="Maria Kaj" userId="c0989d5b173bd1d1" providerId="LiveId" clId="{91D9E822-053B-44DD-B9BC-49D675E9F515}" dt="2023-05-28T22:58:53.811" v="210" actId="164"/>
          <ac:spMkLst>
            <pc:docMk/>
            <pc:sldMk cId="3298130460" sldId="270"/>
            <ac:spMk id="5" creationId="{B3C46FAB-57F2-4E8F-2F71-C245327FBC13}"/>
          </ac:spMkLst>
        </pc:spChg>
        <pc:spChg chg="mod topLvl">
          <ac:chgData name="Maria Kaj" userId="c0989d5b173bd1d1" providerId="LiveId" clId="{91D9E822-053B-44DD-B9BC-49D675E9F515}" dt="2023-05-28T22:58:53.811" v="210" actId="164"/>
          <ac:spMkLst>
            <pc:docMk/>
            <pc:sldMk cId="3298130460" sldId="270"/>
            <ac:spMk id="6" creationId="{9658017D-8543-A702-F3B0-33B47CD5F448}"/>
          </ac:spMkLst>
        </pc:spChg>
        <pc:spChg chg="mod topLvl">
          <ac:chgData name="Maria Kaj" userId="c0989d5b173bd1d1" providerId="LiveId" clId="{91D9E822-053B-44DD-B9BC-49D675E9F515}" dt="2023-05-28T22:58:53.811" v="210" actId="164"/>
          <ac:spMkLst>
            <pc:docMk/>
            <pc:sldMk cId="3298130460" sldId="270"/>
            <ac:spMk id="7" creationId="{D5463C3C-60A9-CF83-2F18-733E73671FB0}"/>
          </ac:spMkLst>
        </pc:spChg>
        <pc:spChg chg="mod">
          <ac:chgData name="Maria Kaj" userId="c0989d5b173bd1d1" providerId="LiveId" clId="{91D9E822-053B-44DD-B9BC-49D675E9F515}" dt="2023-06-07T01:05:41.331" v="17290" actId="20577"/>
          <ac:spMkLst>
            <pc:docMk/>
            <pc:sldMk cId="3298130460" sldId="270"/>
            <ac:spMk id="22" creationId="{25D24399-3F15-C959-9D96-D704C5EA8E4D}"/>
          </ac:spMkLst>
        </pc:spChg>
        <pc:grpChg chg="add del mod">
          <ac:chgData name="Maria Kaj" userId="c0989d5b173bd1d1" providerId="LiveId" clId="{91D9E822-053B-44DD-B9BC-49D675E9F515}" dt="2023-05-28T22:58:19.158" v="205" actId="165"/>
          <ac:grpSpMkLst>
            <pc:docMk/>
            <pc:sldMk cId="3298130460" sldId="270"/>
            <ac:grpSpMk id="4" creationId="{0B88A5FC-AA2D-F888-5916-8F73521FFB4B}"/>
          </ac:grpSpMkLst>
        </pc:grpChg>
        <pc:grpChg chg="add mod">
          <ac:chgData name="Maria Kaj" userId="c0989d5b173bd1d1" providerId="LiveId" clId="{91D9E822-053B-44DD-B9BC-49D675E9F515}" dt="2023-05-28T22:58:53.811" v="210" actId="164"/>
          <ac:grpSpMkLst>
            <pc:docMk/>
            <pc:sldMk cId="3298130460" sldId="270"/>
            <ac:grpSpMk id="8" creationId="{A7718CBE-9D18-E0EB-4EBC-37691EA0FEE8}"/>
          </ac:grpSpMkLst>
        </pc:grpChg>
        <pc:grpChg chg="del">
          <ac:chgData name="Maria Kaj" userId="c0989d5b173bd1d1" providerId="LiveId" clId="{91D9E822-053B-44DD-B9BC-49D675E9F515}" dt="2023-05-28T22:46:05.672" v="134" actId="478"/>
          <ac:grpSpMkLst>
            <pc:docMk/>
            <pc:sldMk cId="3298130460" sldId="270"/>
            <ac:grpSpMk id="27" creationId="{2D80BBA8-6E20-7EBF-B7EC-80E3116CC016}"/>
          </ac:grpSpMkLst>
        </pc:grpChg>
        <pc:picChg chg="add mod">
          <ac:chgData name="Maria Kaj" userId="c0989d5b173bd1d1" providerId="LiveId" clId="{91D9E822-053B-44DD-B9BC-49D675E9F515}" dt="2023-06-07T01:05:10.870" v="17274" actId="1076"/>
          <ac:picMkLst>
            <pc:docMk/>
            <pc:sldMk cId="3298130460" sldId="270"/>
            <ac:picMk id="4" creationId="{26CBC1BD-C7E5-B206-513F-2FC4EBE1085A}"/>
          </ac:picMkLst>
        </pc:picChg>
      </pc:sldChg>
      <pc:sldChg chg="addSp delSp modSp mod modAnim modNotesTx">
        <pc:chgData name="Maria Kaj" userId="c0989d5b173bd1d1" providerId="LiveId" clId="{91D9E822-053B-44DD-B9BC-49D675E9F515}" dt="2023-06-07T18:24:48.133" v="17588"/>
        <pc:sldMkLst>
          <pc:docMk/>
          <pc:sldMk cId="1389277440" sldId="271"/>
        </pc:sldMkLst>
        <pc:spChg chg="mod">
          <ac:chgData name="Maria Kaj" userId="c0989d5b173bd1d1" providerId="LiveId" clId="{91D9E822-053B-44DD-B9BC-49D675E9F515}" dt="2023-05-28T22:45:49.074" v="120"/>
          <ac:spMkLst>
            <pc:docMk/>
            <pc:sldMk cId="1389277440" sldId="271"/>
            <ac:spMk id="6" creationId="{AA7B890C-4637-CD61-5A26-9CE1A287D799}"/>
          </ac:spMkLst>
        </pc:spChg>
        <pc:spChg chg="mod">
          <ac:chgData name="Maria Kaj" userId="c0989d5b173bd1d1" providerId="LiveId" clId="{91D9E822-053B-44DD-B9BC-49D675E9F515}" dt="2023-05-28T22:45:49.074" v="120"/>
          <ac:spMkLst>
            <pc:docMk/>
            <pc:sldMk cId="1389277440" sldId="271"/>
            <ac:spMk id="7" creationId="{9A615830-2771-F6CA-81D2-1E87E0F9EEB9}"/>
          </ac:spMkLst>
        </pc:spChg>
        <pc:spChg chg="mod">
          <ac:chgData name="Maria Kaj" userId="c0989d5b173bd1d1" providerId="LiveId" clId="{91D9E822-053B-44DD-B9BC-49D675E9F515}" dt="2023-05-28T22:45:49.074" v="120"/>
          <ac:spMkLst>
            <pc:docMk/>
            <pc:sldMk cId="1389277440" sldId="271"/>
            <ac:spMk id="8" creationId="{5BDFBB19-5CAB-F0DB-5EBD-A521D9E38A4D}"/>
          </ac:spMkLst>
        </pc:spChg>
        <pc:grpChg chg="add mod">
          <ac:chgData name="Maria Kaj" userId="c0989d5b173bd1d1" providerId="LiveId" clId="{91D9E822-053B-44DD-B9BC-49D675E9F515}" dt="2023-05-28T22:45:52.170" v="121" actId="14100"/>
          <ac:grpSpMkLst>
            <pc:docMk/>
            <pc:sldMk cId="1389277440" sldId="271"/>
            <ac:grpSpMk id="5" creationId="{C973DAB5-6520-DC01-A571-E54B11D76A14}"/>
          </ac:grpSpMkLst>
        </pc:grpChg>
        <pc:grpChg chg="del">
          <ac:chgData name="Maria Kaj" userId="c0989d5b173bd1d1" providerId="LiveId" clId="{91D9E822-053B-44DD-B9BC-49D675E9F515}" dt="2023-05-28T22:10:01.728" v="100" actId="478"/>
          <ac:grpSpMkLst>
            <pc:docMk/>
            <pc:sldMk cId="1389277440" sldId="271"/>
            <ac:grpSpMk id="16" creationId="{088A4C80-3ADB-1294-89A3-1F7AF4C1BBC0}"/>
          </ac:grpSpMkLst>
        </pc:grpChg>
      </pc:sldChg>
      <pc:sldChg chg="addSp delSp modSp mod modAnim modNotesTx">
        <pc:chgData name="Maria Kaj" userId="c0989d5b173bd1d1" providerId="LiveId" clId="{91D9E822-053B-44DD-B9BC-49D675E9F515}" dt="2023-06-08T15:41:29.508" v="17597"/>
        <pc:sldMkLst>
          <pc:docMk/>
          <pc:sldMk cId="40891107" sldId="272"/>
        </pc:sldMkLst>
        <pc:spChg chg="mod">
          <ac:chgData name="Maria Kaj" userId="c0989d5b173bd1d1" providerId="LiveId" clId="{91D9E822-053B-44DD-B9BC-49D675E9F515}" dt="2023-05-28T22:45:59.504" v="132" actId="1035"/>
          <ac:spMkLst>
            <pc:docMk/>
            <pc:sldMk cId="40891107" sldId="272"/>
            <ac:spMk id="4" creationId="{002234EE-DD98-1B6E-EAD6-931FA31423C2}"/>
          </ac:spMkLst>
        </pc:spChg>
        <pc:spChg chg="mod">
          <ac:chgData name="Maria Kaj" userId="c0989d5b173bd1d1" providerId="LiveId" clId="{91D9E822-053B-44DD-B9BC-49D675E9F515}" dt="2023-05-28T22:46:01.270" v="133"/>
          <ac:spMkLst>
            <pc:docMk/>
            <pc:sldMk cId="40891107" sldId="272"/>
            <ac:spMk id="6" creationId="{072897ED-32BA-2B33-2A96-EBDBF0DED21C}"/>
          </ac:spMkLst>
        </pc:spChg>
        <pc:spChg chg="mod">
          <ac:chgData name="Maria Kaj" userId="c0989d5b173bd1d1" providerId="LiveId" clId="{91D9E822-053B-44DD-B9BC-49D675E9F515}" dt="2023-05-28T22:46:01.270" v="133"/>
          <ac:spMkLst>
            <pc:docMk/>
            <pc:sldMk cId="40891107" sldId="272"/>
            <ac:spMk id="7" creationId="{0C0A17F3-C41E-C4B8-4943-392C305B60A4}"/>
          </ac:spMkLst>
        </pc:spChg>
        <pc:spChg chg="mod">
          <ac:chgData name="Maria Kaj" userId="c0989d5b173bd1d1" providerId="LiveId" clId="{91D9E822-053B-44DD-B9BC-49D675E9F515}" dt="2023-05-28T22:46:01.270" v="133"/>
          <ac:spMkLst>
            <pc:docMk/>
            <pc:sldMk cId="40891107" sldId="272"/>
            <ac:spMk id="8" creationId="{5404D6C3-B286-3571-3BF7-7D98D3197060}"/>
          </ac:spMkLst>
        </pc:spChg>
        <pc:grpChg chg="add mod">
          <ac:chgData name="Maria Kaj" userId="c0989d5b173bd1d1" providerId="LiveId" clId="{91D9E822-053B-44DD-B9BC-49D675E9F515}" dt="2023-05-28T22:46:01.270" v="133"/>
          <ac:grpSpMkLst>
            <pc:docMk/>
            <pc:sldMk cId="40891107" sldId="272"/>
            <ac:grpSpMk id="5" creationId="{68A00204-34A5-5DC9-F95E-6FDE0485A870}"/>
          </ac:grpSpMkLst>
        </pc:grpChg>
        <pc:grpChg chg="del">
          <ac:chgData name="Maria Kaj" userId="c0989d5b173bd1d1" providerId="LiveId" clId="{91D9E822-053B-44DD-B9BC-49D675E9F515}" dt="2023-05-28T22:10:03.834" v="101" actId="478"/>
          <ac:grpSpMkLst>
            <pc:docMk/>
            <pc:sldMk cId="40891107" sldId="272"/>
            <ac:grpSpMk id="10" creationId="{4CD25E31-C86F-21BA-C6DE-8E6A9B0948B7}"/>
          </ac:grpSpMkLst>
        </pc:grpChg>
      </pc:sldChg>
      <pc:sldChg chg="addSp delSp modSp mod modAnim modNotesTx">
        <pc:chgData name="Maria Kaj" userId="c0989d5b173bd1d1" providerId="LiveId" clId="{91D9E822-053B-44DD-B9BC-49D675E9F515}" dt="2023-06-07T16:56:30.418" v="17512" actId="20577"/>
        <pc:sldMkLst>
          <pc:docMk/>
          <pc:sldMk cId="155855584" sldId="273"/>
        </pc:sldMkLst>
        <pc:spChg chg="mod">
          <ac:chgData name="Maria Kaj" userId="c0989d5b173bd1d1" providerId="LiveId" clId="{91D9E822-053B-44DD-B9BC-49D675E9F515}" dt="2023-06-07T00:37:25.698" v="16897" actId="20577"/>
          <ac:spMkLst>
            <pc:docMk/>
            <pc:sldMk cId="155855584" sldId="273"/>
            <ac:spMk id="3" creationId="{B5BF889F-6A0F-F5AC-A713-DB44344D3B8E}"/>
          </ac:spMkLst>
        </pc:spChg>
        <pc:spChg chg="mod">
          <ac:chgData name="Maria Kaj" userId="c0989d5b173bd1d1" providerId="LiveId" clId="{91D9E822-053B-44DD-B9BC-49D675E9F515}" dt="2023-06-07T16:56:30.418" v="17512" actId="20577"/>
          <ac:spMkLst>
            <pc:docMk/>
            <pc:sldMk cId="155855584" sldId="273"/>
            <ac:spMk id="4" creationId="{0CBC53E0-BA6E-5927-E19A-E9F2C679B079}"/>
          </ac:spMkLst>
        </pc:spChg>
        <pc:spChg chg="mod">
          <ac:chgData name="Maria Kaj" userId="c0989d5b173bd1d1" providerId="LiveId" clId="{91D9E822-053B-44DD-B9BC-49D675E9F515}" dt="2023-06-07T00:25:35.799" v="16294"/>
          <ac:spMkLst>
            <pc:docMk/>
            <pc:sldMk cId="155855584" sldId="273"/>
            <ac:spMk id="6" creationId="{17EED0F0-512B-A386-8AC4-78825043D36A}"/>
          </ac:spMkLst>
        </pc:spChg>
        <pc:spChg chg="mod">
          <ac:chgData name="Maria Kaj" userId="c0989d5b173bd1d1" providerId="LiveId" clId="{91D9E822-053B-44DD-B9BC-49D675E9F515}" dt="2023-06-07T00:26:00.824" v="16303" actId="20577"/>
          <ac:spMkLst>
            <pc:docMk/>
            <pc:sldMk cId="155855584" sldId="273"/>
            <ac:spMk id="7" creationId="{706C9B6A-4D2B-9F32-CBF4-0F19AC1F58EC}"/>
          </ac:spMkLst>
        </pc:spChg>
        <pc:spChg chg="mod">
          <ac:chgData name="Maria Kaj" userId="c0989d5b173bd1d1" providerId="LiveId" clId="{91D9E822-053B-44DD-B9BC-49D675E9F515}" dt="2023-06-07T00:25:35.799" v="16294"/>
          <ac:spMkLst>
            <pc:docMk/>
            <pc:sldMk cId="155855584" sldId="273"/>
            <ac:spMk id="8" creationId="{A8D44D44-CF41-A652-6081-CABD5107F899}"/>
          </ac:spMkLst>
        </pc:spChg>
        <pc:spChg chg="add del mod">
          <ac:chgData name="Maria Kaj" userId="c0989d5b173bd1d1" providerId="LiveId" clId="{91D9E822-053B-44DD-B9BC-49D675E9F515}" dt="2023-06-07T00:26:15.609" v="16308"/>
          <ac:spMkLst>
            <pc:docMk/>
            <pc:sldMk cId="155855584" sldId="273"/>
            <ac:spMk id="9" creationId="{658B09B8-127C-3749-2FF7-7E6361C72A7D}"/>
          </ac:spMkLst>
        </pc:spChg>
        <pc:spChg chg="add del mod">
          <ac:chgData name="Maria Kaj" userId="c0989d5b173bd1d1" providerId="LiveId" clId="{91D9E822-053B-44DD-B9BC-49D675E9F515}" dt="2023-06-07T00:26:22.565" v="16310"/>
          <ac:spMkLst>
            <pc:docMk/>
            <pc:sldMk cId="155855584" sldId="273"/>
            <ac:spMk id="10" creationId="{658DA5DF-6DAB-FFEF-FECA-3A8E3B8C6CA0}"/>
          </ac:spMkLst>
        </pc:spChg>
        <pc:spChg chg="mod">
          <ac:chgData name="Maria Kaj" userId="c0989d5b173bd1d1" providerId="LiveId" clId="{91D9E822-053B-44DD-B9BC-49D675E9F515}" dt="2023-06-07T00:26:28.504" v="16311"/>
          <ac:spMkLst>
            <pc:docMk/>
            <pc:sldMk cId="155855584" sldId="273"/>
            <ac:spMk id="12" creationId="{172D0234-8CBB-A830-E464-9EA8DD9A4248}"/>
          </ac:spMkLst>
        </pc:spChg>
        <pc:spChg chg="mod">
          <ac:chgData name="Maria Kaj" userId="c0989d5b173bd1d1" providerId="LiveId" clId="{91D9E822-053B-44DD-B9BC-49D675E9F515}" dt="2023-06-07T00:26:28.504" v="16311"/>
          <ac:spMkLst>
            <pc:docMk/>
            <pc:sldMk cId="155855584" sldId="273"/>
            <ac:spMk id="13" creationId="{B56CCCD4-113B-71B6-7ECA-81DF431347E1}"/>
          </ac:spMkLst>
        </pc:spChg>
        <pc:spChg chg="mod">
          <ac:chgData name="Maria Kaj" userId="c0989d5b173bd1d1" providerId="LiveId" clId="{91D9E822-053B-44DD-B9BC-49D675E9F515}" dt="2023-06-07T00:26:28.504" v="16311"/>
          <ac:spMkLst>
            <pc:docMk/>
            <pc:sldMk cId="155855584" sldId="273"/>
            <ac:spMk id="14" creationId="{29226D1B-F7A0-7761-57C8-452FCC0D8E9D}"/>
          </ac:spMkLst>
        </pc:spChg>
        <pc:grpChg chg="add del mod">
          <ac:chgData name="Maria Kaj" userId="c0989d5b173bd1d1" providerId="LiveId" clId="{91D9E822-053B-44DD-B9BC-49D675E9F515}" dt="2023-06-07T00:26:01.868" v="16306"/>
          <ac:grpSpMkLst>
            <pc:docMk/>
            <pc:sldMk cId="155855584" sldId="273"/>
            <ac:grpSpMk id="5" creationId="{9EB758C2-0025-168B-2EEB-8B996CD6DAB5}"/>
          </ac:grpSpMkLst>
        </pc:grpChg>
        <pc:grpChg chg="add mod">
          <ac:chgData name="Maria Kaj" userId="c0989d5b173bd1d1" providerId="LiveId" clId="{91D9E822-053B-44DD-B9BC-49D675E9F515}" dt="2023-06-07T00:26:56.222" v="16354" actId="14100"/>
          <ac:grpSpMkLst>
            <pc:docMk/>
            <pc:sldMk cId="155855584" sldId="273"/>
            <ac:grpSpMk id="11" creationId="{5AD714E2-1136-18FD-A9D5-1471DF3E4804}"/>
          </ac:grpSpMkLst>
        </pc:grpChg>
      </pc:sldChg>
      <pc:sldChg chg="modNotesTx">
        <pc:chgData name="Maria Kaj" userId="c0989d5b173bd1d1" providerId="LiveId" clId="{91D9E822-053B-44DD-B9BC-49D675E9F515}" dt="2023-06-07T00:37:56.354" v="16941" actId="5793"/>
        <pc:sldMkLst>
          <pc:docMk/>
          <pc:sldMk cId="2404763065" sldId="275"/>
        </pc:sldMkLst>
      </pc:sldChg>
      <pc:sldChg chg="modSp mod modAnim modNotesTx">
        <pc:chgData name="Maria Kaj" userId="c0989d5b173bd1d1" providerId="LiveId" clId="{91D9E822-053B-44DD-B9BC-49D675E9F515}" dt="2023-06-07T00:55:01.551" v="17251"/>
        <pc:sldMkLst>
          <pc:docMk/>
          <pc:sldMk cId="1582037827" sldId="276"/>
        </pc:sldMkLst>
        <pc:picChg chg="mod">
          <ac:chgData name="Maria Kaj" userId="c0989d5b173bd1d1" providerId="LiveId" clId="{91D9E822-053B-44DD-B9BC-49D675E9F515}" dt="2023-05-28T22:59:30.918" v="244" actId="14100"/>
          <ac:picMkLst>
            <pc:docMk/>
            <pc:sldMk cId="1582037827" sldId="276"/>
            <ac:picMk id="4" creationId="{CCACB3A2-BC8C-6AD3-39CC-0E9AB99656DE}"/>
          </ac:picMkLst>
        </pc:picChg>
      </pc:sldChg>
      <pc:sldChg chg="addSp modSp add del mod modAnim modNotesTx">
        <pc:chgData name="Maria Kaj" userId="c0989d5b173bd1d1" providerId="LiveId" clId="{91D9E822-053B-44DD-B9BC-49D675E9F515}" dt="2023-06-07T01:04:49.499" v="17272" actId="47"/>
        <pc:sldMkLst>
          <pc:docMk/>
          <pc:sldMk cId="1415366205" sldId="277"/>
        </pc:sldMkLst>
        <pc:spChg chg="add mod">
          <ac:chgData name="Maria Kaj" userId="c0989d5b173bd1d1" providerId="LiveId" clId="{91D9E822-053B-44DD-B9BC-49D675E9F515}" dt="2023-05-28T22:11:02.195" v="113" actId="164"/>
          <ac:spMkLst>
            <pc:docMk/>
            <pc:sldMk cId="1415366205" sldId="277"/>
            <ac:spMk id="3" creationId="{19DFA391-61C4-D7EA-3758-FB7F735E8E61}"/>
          </ac:spMkLst>
        </pc:spChg>
        <pc:spChg chg="add mod">
          <ac:chgData name="Maria Kaj" userId="c0989d5b173bd1d1" providerId="LiveId" clId="{91D9E822-053B-44DD-B9BC-49D675E9F515}" dt="2023-05-28T22:11:02.195" v="113" actId="164"/>
          <ac:spMkLst>
            <pc:docMk/>
            <pc:sldMk cId="1415366205" sldId="277"/>
            <ac:spMk id="4" creationId="{74234FA7-7A7D-7EE1-F064-BE9245FEE75B}"/>
          </ac:spMkLst>
        </pc:spChg>
        <pc:spChg chg="add mod">
          <ac:chgData name="Maria Kaj" userId="c0989d5b173bd1d1" providerId="LiveId" clId="{91D9E822-053B-44DD-B9BC-49D675E9F515}" dt="2023-05-28T22:11:02.195" v="113" actId="164"/>
          <ac:spMkLst>
            <pc:docMk/>
            <pc:sldMk cId="1415366205" sldId="277"/>
            <ac:spMk id="5" creationId="{A1503C77-CFE6-B49A-337F-69CB2A818398}"/>
          </ac:spMkLst>
        </pc:spChg>
        <pc:spChg chg="mod">
          <ac:chgData name="Maria Kaj" userId="c0989d5b173bd1d1" providerId="LiveId" clId="{91D9E822-053B-44DD-B9BC-49D675E9F515}" dt="2023-06-06T00:44:57.836" v="5069" actId="5793"/>
          <ac:spMkLst>
            <pc:docMk/>
            <pc:sldMk cId="1415366205" sldId="277"/>
            <ac:spMk id="13" creationId="{909E0890-670F-46C3-A879-527DC4773FEF}"/>
          </ac:spMkLst>
        </pc:spChg>
        <pc:grpChg chg="add mod">
          <ac:chgData name="Maria Kaj" userId="c0989d5b173bd1d1" providerId="LiveId" clId="{91D9E822-053B-44DD-B9BC-49D675E9F515}" dt="2023-05-28T22:11:02.195" v="113" actId="164"/>
          <ac:grpSpMkLst>
            <pc:docMk/>
            <pc:sldMk cId="1415366205" sldId="277"/>
            <ac:grpSpMk id="6" creationId="{871FD15C-C512-7C7A-F586-920DA6B177AF}"/>
          </ac:grpSpMkLst>
        </pc:grpChg>
        <pc:picChg chg="mod">
          <ac:chgData name="Maria Kaj" userId="c0989d5b173bd1d1" providerId="LiveId" clId="{91D9E822-053B-44DD-B9BC-49D675E9F515}" dt="2023-05-28T22:10:26.987" v="108" actId="1076"/>
          <ac:picMkLst>
            <pc:docMk/>
            <pc:sldMk cId="1415366205" sldId="277"/>
            <ac:picMk id="7" creationId="{D6D62EC8-3DE2-68FA-C596-D98C43A0BB51}"/>
          </ac:picMkLst>
        </pc:picChg>
      </pc:sldChg>
      <pc:sldChg chg="add modNotesTx">
        <pc:chgData name="Maria Kaj" userId="c0989d5b173bd1d1" providerId="LiveId" clId="{91D9E822-053B-44DD-B9BC-49D675E9F515}" dt="2023-06-07T01:18:18.095" v="17345" actId="20577"/>
        <pc:sldMkLst>
          <pc:docMk/>
          <pc:sldMk cId="1643130314" sldId="278"/>
        </pc:sldMkLst>
      </pc:sldChg>
      <pc:sldChg chg="modSp add mod modNotesTx">
        <pc:chgData name="Maria Kaj" userId="c0989d5b173bd1d1" providerId="LiveId" clId="{91D9E822-053B-44DD-B9BC-49D675E9F515}" dt="2023-06-07T00:36:31.605" v="16871" actId="20577"/>
        <pc:sldMkLst>
          <pc:docMk/>
          <pc:sldMk cId="47794515" sldId="289"/>
        </pc:sldMkLst>
        <pc:spChg chg="mod">
          <ac:chgData name="Maria Kaj" userId="c0989d5b173bd1d1" providerId="LiveId" clId="{91D9E822-053B-44DD-B9BC-49D675E9F515}" dt="2023-06-07T00:35:39.551" v="16567" actId="20577"/>
          <ac:spMkLst>
            <pc:docMk/>
            <pc:sldMk cId="47794515" sldId="289"/>
            <ac:spMk id="3" creationId="{CD775A70-388E-7474-D315-C75A4F37445F}"/>
          </ac:spMkLst>
        </pc:spChg>
      </pc:sldChg>
      <pc:sldChg chg="add">
        <pc:chgData name="Maria Kaj" userId="c0989d5b173bd1d1" providerId="LiveId" clId="{91D9E822-053B-44DD-B9BC-49D675E9F515}" dt="2023-05-28T01:34:24.529" v="9"/>
        <pc:sldMkLst>
          <pc:docMk/>
          <pc:sldMk cId="2394273453" sldId="290"/>
        </pc:sldMkLst>
      </pc:sldChg>
      <pc:sldChg chg="addSp modSp add mod modNotesTx">
        <pc:chgData name="Maria Kaj" userId="c0989d5b173bd1d1" providerId="LiveId" clId="{91D9E822-053B-44DD-B9BC-49D675E9F515}" dt="2023-06-07T00:34:35.442" v="16355" actId="6549"/>
        <pc:sldMkLst>
          <pc:docMk/>
          <pc:sldMk cId="1336134778" sldId="294"/>
        </pc:sldMkLst>
        <pc:spChg chg="mod">
          <ac:chgData name="Maria Kaj" userId="c0989d5b173bd1d1" providerId="LiveId" clId="{91D9E822-053B-44DD-B9BC-49D675E9F515}" dt="2023-06-07T00:20:41.970" v="16203" actId="27636"/>
          <ac:spMkLst>
            <pc:docMk/>
            <pc:sldMk cId="1336134778" sldId="294"/>
            <ac:spMk id="2" creationId="{93EFFE7E-74B6-F4F6-220D-D79BC1C75D84}"/>
          </ac:spMkLst>
        </pc:spChg>
        <pc:spChg chg="mod">
          <ac:chgData name="Maria Kaj" userId="c0989d5b173bd1d1" providerId="LiveId" clId="{91D9E822-053B-44DD-B9BC-49D675E9F515}" dt="2023-06-07T00:25:09.749" v="16292" actId="6549"/>
          <ac:spMkLst>
            <pc:docMk/>
            <pc:sldMk cId="1336134778" sldId="294"/>
            <ac:spMk id="3" creationId="{CD775A70-388E-7474-D315-C75A4F37445F}"/>
          </ac:spMkLst>
        </pc:spChg>
        <pc:spChg chg="add mod">
          <ac:chgData name="Maria Kaj" userId="c0989d5b173bd1d1" providerId="LiveId" clId="{91D9E822-053B-44DD-B9BC-49D675E9F515}" dt="2023-06-07T00:25:14.430" v="16293" actId="255"/>
          <ac:spMkLst>
            <pc:docMk/>
            <pc:sldMk cId="1336134778" sldId="294"/>
            <ac:spMk id="5" creationId="{B5BFFDD3-509E-D6FD-A90E-593F556BCC6F}"/>
          </ac:spMkLst>
        </pc:spChg>
      </pc:sldChg>
      <pc:sldChg chg="addSp delSp modSp add del mod ord delAnim modAnim modNotesTx">
        <pc:chgData name="Maria Kaj" userId="c0989d5b173bd1d1" providerId="LiveId" clId="{91D9E822-053B-44DD-B9BC-49D675E9F515}" dt="2023-06-07T16:58:00.929" v="17583" actId="1076"/>
        <pc:sldMkLst>
          <pc:docMk/>
          <pc:sldMk cId="527925626" sldId="295"/>
        </pc:sldMkLst>
        <pc:spChg chg="add mod">
          <ac:chgData name="Maria Kaj" userId="c0989d5b173bd1d1" providerId="LiveId" clId="{91D9E822-053B-44DD-B9BC-49D675E9F515}" dt="2023-06-07T16:57:11.958" v="17518" actId="6549"/>
          <ac:spMkLst>
            <pc:docMk/>
            <pc:sldMk cId="527925626" sldId="295"/>
            <ac:spMk id="9" creationId="{4CF252BD-DF43-D4E7-A6AD-D4CE3FB1BF2A}"/>
          </ac:spMkLst>
        </pc:spChg>
        <pc:spChg chg="mod">
          <ac:chgData name="Maria Kaj" userId="c0989d5b173bd1d1" providerId="LiveId" clId="{91D9E822-053B-44DD-B9BC-49D675E9F515}" dt="2023-06-06T00:48:08.626" v="5334" actId="20577"/>
          <ac:spMkLst>
            <pc:docMk/>
            <pc:sldMk cId="527925626" sldId="295"/>
            <ac:spMk id="13" creationId="{909E0890-670F-46C3-A879-527DC4773FEF}"/>
          </ac:spMkLst>
        </pc:spChg>
        <pc:graphicFrameChg chg="add del modGraphic">
          <ac:chgData name="Maria Kaj" userId="c0989d5b173bd1d1" providerId="LiveId" clId="{91D9E822-053B-44DD-B9BC-49D675E9F515}" dt="2023-06-07T01:16:11.920" v="17339" actId="27309"/>
          <ac:graphicFrameMkLst>
            <pc:docMk/>
            <pc:sldMk cId="527925626" sldId="295"/>
            <ac:graphicFrameMk id="8" creationId="{93006A87-3251-6D38-2CBE-696D17437663}"/>
          </ac:graphicFrameMkLst>
        </pc:graphicFrameChg>
        <pc:picChg chg="add mod">
          <ac:chgData name="Maria Kaj" userId="c0989d5b173bd1d1" providerId="LiveId" clId="{91D9E822-053B-44DD-B9BC-49D675E9F515}" dt="2023-06-07T16:58:00.929" v="17583" actId="1076"/>
          <ac:picMkLst>
            <pc:docMk/>
            <pc:sldMk cId="527925626" sldId="295"/>
            <ac:picMk id="7" creationId="{703260EB-4E13-170C-8E12-365984693869}"/>
          </ac:picMkLst>
        </pc:picChg>
        <pc:picChg chg="del">
          <ac:chgData name="Maria Kaj" userId="c0989d5b173bd1d1" providerId="LiveId" clId="{91D9E822-053B-44DD-B9BC-49D675E9F515}" dt="2023-06-06T00:46:38.681" v="5203" actId="478"/>
          <ac:picMkLst>
            <pc:docMk/>
            <pc:sldMk cId="527925626" sldId="295"/>
            <ac:picMk id="7" creationId="{D6D62EC8-3DE2-68FA-C596-D98C43A0BB5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DD645-9ACF-484B-8A71-18877D3691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61C42BE-7D36-4A8C-AFC2-DEC6E135DDE3}">
      <dgm:prSet phldrT="[Text]"/>
      <dgm:spPr>
        <a:solidFill>
          <a:schemeClr val="accent1">
            <a:lumMod val="75000"/>
          </a:schemeClr>
        </a:solidFill>
      </dgm:spPr>
      <dgm:t>
        <a:bodyPr/>
        <a:lstStyle/>
        <a:p>
          <a:r>
            <a:rPr lang="en-US" b="1" dirty="0"/>
            <a:t>Mongke becomes khan (1251)</a:t>
          </a:r>
        </a:p>
      </dgm:t>
    </dgm:pt>
    <dgm:pt modelId="{9B5C6C76-6DE9-4797-90CC-5A5D41449522}" type="parTrans" cxnId="{7023CC63-1C59-46FE-BA51-BE5B56A0E2D3}">
      <dgm:prSet/>
      <dgm:spPr/>
      <dgm:t>
        <a:bodyPr/>
        <a:lstStyle/>
        <a:p>
          <a:endParaRPr lang="en-US" b="1"/>
        </a:p>
      </dgm:t>
    </dgm:pt>
    <dgm:pt modelId="{A29A74CC-550A-4189-9E37-BAEABA601BA9}" type="sibTrans" cxnId="{7023CC63-1C59-46FE-BA51-BE5B56A0E2D3}">
      <dgm:prSet/>
      <dgm:spPr/>
      <dgm:t>
        <a:bodyPr/>
        <a:lstStyle/>
        <a:p>
          <a:endParaRPr lang="en-US" b="1"/>
        </a:p>
      </dgm:t>
    </dgm:pt>
    <dgm:pt modelId="{E8B3FBEF-EB2C-4AD6-883B-168C733CB979}">
      <dgm:prSet phldrT="[Text]"/>
      <dgm:spPr>
        <a:solidFill>
          <a:schemeClr val="accent1">
            <a:lumMod val="75000"/>
          </a:schemeClr>
        </a:solidFill>
      </dgm:spPr>
      <dgm:t>
        <a:bodyPr/>
        <a:lstStyle/>
        <a:p>
          <a:r>
            <a:rPr lang="en-US" b="1" dirty="0"/>
            <a:t>Census </a:t>
          </a:r>
          <a:br>
            <a:rPr lang="en-US" b="1" dirty="0"/>
          </a:br>
          <a:r>
            <a:rPr lang="en-US" b="1" dirty="0"/>
            <a:t>(1252-3)</a:t>
          </a:r>
        </a:p>
      </dgm:t>
    </dgm:pt>
    <dgm:pt modelId="{F05DCD88-7110-4922-A10B-1794E0465C23}" type="parTrans" cxnId="{B7AD0366-0876-483D-BB6C-4C10ECB7F97F}">
      <dgm:prSet/>
      <dgm:spPr/>
      <dgm:t>
        <a:bodyPr/>
        <a:lstStyle/>
        <a:p>
          <a:endParaRPr lang="en-US" b="1"/>
        </a:p>
      </dgm:t>
    </dgm:pt>
    <dgm:pt modelId="{6857AC75-0958-430F-96F6-ADEC3A4830E4}" type="sibTrans" cxnId="{B7AD0366-0876-483D-BB6C-4C10ECB7F97F}">
      <dgm:prSet/>
      <dgm:spPr/>
      <dgm:t>
        <a:bodyPr/>
        <a:lstStyle/>
        <a:p>
          <a:endParaRPr lang="en-US" b="1"/>
        </a:p>
      </dgm:t>
    </dgm:pt>
    <dgm:pt modelId="{42A7AE81-575E-4F0C-BA8A-DCF6BFAC2DCF}">
      <dgm:prSet phldrT="[Text]"/>
      <dgm:spPr>
        <a:solidFill>
          <a:schemeClr val="accent1">
            <a:lumMod val="75000"/>
          </a:schemeClr>
        </a:solidFill>
      </dgm:spPr>
      <dgm:t>
        <a:bodyPr/>
        <a:lstStyle/>
        <a:p>
          <a:r>
            <a:rPr lang="en-US" b="1" dirty="0"/>
            <a:t>Tax Reform (1253-4)</a:t>
          </a:r>
        </a:p>
      </dgm:t>
    </dgm:pt>
    <dgm:pt modelId="{B82B3557-4CD2-4E31-AE32-D116AEDAD5A8}" type="parTrans" cxnId="{9ECB390C-B64B-4068-A75E-27E43484C365}">
      <dgm:prSet/>
      <dgm:spPr/>
      <dgm:t>
        <a:bodyPr/>
        <a:lstStyle/>
        <a:p>
          <a:endParaRPr lang="en-US" b="1"/>
        </a:p>
      </dgm:t>
    </dgm:pt>
    <dgm:pt modelId="{1349E98C-0DF8-4295-90B4-B40320B29B7C}" type="sibTrans" cxnId="{9ECB390C-B64B-4068-A75E-27E43484C365}">
      <dgm:prSet/>
      <dgm:spPr/>
      <dgm:t>
        <a:bodyPr/>
        <a:lstStyle/>
        <a:p>
          <a:endParaRPr lang="en-US" b="1"/>
        </a:p>
      </dgm:t>
    </dgm:pt>
    <dgm:pt modelId="{B2573E4B-3389-4D62-B5C3-1459EBFE43C8}">
      <dgm:prSet phldrT="[Text]"/>
      <dgm:spPr>
        <a:solidFill>
          <a:schemeClr val="accent1">
            <a:lumMod val="75000"/>
          </a:schemeClr>
        </a:solidFill>
      </dgm:spPr>
      <dgm:t>
        <a:bodyPr/>
        <a:lstStyle/>
        <a:p>
          <a:r>
            <a:rPr lang="en-US" b="1" dirty="0"/>
            <a:t>Siege of Baghdad (1256)</a:t>
          </a:r>
        </a:p>
      </dgm:t>
    </dgm:pt>
    <dgm:pt modelId="{3327EF1A-6254-430F-8E48-60682E9A9196}" type="parTrans" cxnId="{5DB71C6F-4B1F-435C-93E9-FE6F9059B284}">
      <dgm:prSet/>
      <dgm:spPr/>
      <dgm:t>
        <a:bodyPr/>
        <a:lstStyle/>
        <a:p>
          <a:endParaRPr lang="en-US" b="1"/>
        </a:p>
      </dgm:t>
    </dgm:pt>
    <dgm:pt modelId="{46312511-45EA-4395-8EBE-543C0231C9CC}" type="sibTrans" cxnId="{5DB71C6F-4B1F-435C-93E9-FE6F9059B284}">
      <dgm:prSet/>
      <dgm:spPr/>
      <dgm:t>
        <a:bodyPr/>
        <a:lstStyle/>
        <a:p>
          <a:endParaRPr lang="en-US" b="1"/>
        </a:p>
      </dgm:t>
    </dgm:pt>
    <dgm:pt modelId="{0D27BA1E-0D58-43E1-B5D2-C8647779553B}">
      <dgm:prSet phldrT="[Text]"/>
      <dgm:spPr>
        <a:solidFill>
          <a:schemeClr val="accent1">
            <a:lumMod val="75000"/>
          </a:schemeClr>
        </a:solidFill>
      </dgm:spPr>
      <dgm:t>
        <a:bodyPr/>
        <a:lstStyle/>
        <a:p>
          <a:r>
            <a:rPr lang="en-US" b="1" dirty="0"/>
            <a:t>Empire splits into 4 (1260)</a:t>
          </a:r>
        </a:p>
      </dgm:t>
    </dgm:pt>
    <dgm:pt modelId="{FD5EFC03-8934-4450-926E-B2DD94BE98A3}" type="parTrans" cxnId="{2112C9A2-F68A-4FC5-8B82-BBBB061C8A82}">
      <dgm:prSet/>
      <dgm:spPr/>
      <dgm:t>
        <a:bodyPr/>
        <a:lstStyle/>
        <a:p>
          <a:endParaRPr lang="en-US"/>
        </a:p>
      </dgm:t>
    </dgm:pt>
    <dgm:pt modelId="{B9389B6A-F4BD-44D2-B692-930A5CD685CD}" type="sibTrans" cxnId="{2112C9A2-F68A-4FC5-8B82-BBBB061C8A82}">
      <dgm:prSet/>
      <dgm:spPr/>
      <dgm:t>
        <a:bodyPr/>
        <a:lstStyle/>
        <a:p>
          <a:endParaRPr lang="en-US"/>
        </a:p>
      </dgm:t>
    </dgm:pt>
    <dgm:pt modelId="{AC8CDC82-8ED0-4709-86BB-502D08FAD4AC}" type="pres">
      <dgm:prSet presAssocID="{572DD645-9ACF-484B-8A71-18877D3691B0}" presName="Name0" presStyleCnt="0">
        <dgm:presLayoutVars>
          <dgm:dir/>
          <dgm:resizeHandles val="exact"/>
        </dgm:presLayoutVars>
      </dgm:prSet>
      <dgm:spPr/>
    </dgm:pt>
    <dgm:pt modelId="{0D3FA2BE-A6DF-4554-8109-97AE9AA5E05C}" type="pres">
      <dgm:prSet presAssocID="{161C42BE-7D36-4A8C-AFC2-DEC6E135DDE3}" presName="node" presStyleLbl="node1" presStyleIdx="0" presStyleCnt="5" custLinFactNeighborX="-806" custLinFactNeighborY="-1652">
        <dgm:presLayoutVars>
          <dgm:bulletEnabled val="1"/>
        </dgm:presLayoutVars>
      </dgm:prSet>
      <dgm:spPr/>
    </dgm:pt>
    <dgm:pt modelId="{58A237C1-5D08-4216-AB0E-3FB9FB682BC8}" type="pres">
      <dgm:prSet presAssocID="{A29A74CC-550A-4189-9E37-BAEABA601BA9}" presName="sibTrans" presStyleLbl="sibTrans2D1" presStyleIdx="0" presStyleCnt="4"/>
      <dgm:spPr/>
    </dgm:pt>
    <dgm:pt modelId="{09602259-FB1C-4EA7-B2E9-D48378D90F7A}" type="pres">
      <dgm:prSet presAssocID="{A29A74CC-550A-4189-9E37-BAEABA601BA9}" presName="connectorText" presStyleLbl="sibTrans2D1" presStyleIdx="0" presStyleCnt="4"/>
      <dgm:spPr/>
    </dgm:pt>
    <dgm:pt modelId="{430D6DA5-6E25-45EA-A58D-DE35CE393FB7}" type="pres">
      <dgm:prSet presAssocID="{E8B3FBEF-EB2C-4AD6-883B-168C733CB979}" presName="node" presStyleLbl="node1" presStyleIdx="1" presStyleCnt="5" custLinFactNeighborY="-2066">
        <dgm:presLayoutVars>
          <dgm:bulletEnabled val="1"/>
        </dgm:presLayoutVars>
      </dgm:prSet>
      <dgm:spPr/>
    </dgm:pt>
    <dgm:pt modelId="{3E62DA90-3910-41D6-A6B5-06838B248DA9}" type="pres">
      <dgm:prSet presAssocID="{6857AC75-0958-430F-96F6-ADEC3A4830E4}" presName="sibTrans" presStyleLbl="sibTrans2D1" presStyleIdx="1" presStyleCnt="4"/>
      <dgm:spPr/>
    </dgm:pt>
    <dgm:pt modelId="{39256883-9D8E-488D-B436-9CFEB2F0EEF9}" type="pres">
      <dgm:prSet presAssocID="{6857AC75-0958-430F-96F6-ADEC3A4830E4}" presName="connectorText" presStyleLbl="sibTrans2D1" presStyleIdx="1" presStyleCnt="4"/>
      <dgm:spPr/>
    </dgm:pt>
    <dgm:pt modelId="{5AD022C6-E855-4DD3-95FA-0B1436081B55}" type="pres">
      <dgm:prSet presAssocID="{42A7AE81-575E-4F0C-BA8A-DCF6BFAC2DCF}" presName="node" presStyleLbl="node1" presStyleIdx="2" presStyleCnt="5">
        <dgm:presLayoutVars>
          <dgm:bulletEnabled val="1"/>
        </dgm:presLayoutVars>
      </dgm:prSet>
      <dgm:spPr/>
    </dgm:pt>
    <dgm:pt modelId="{D476D1E4-6CA8-4F4E-AD77-90DFE6657039}" type="pres">
      <dgm:prSet presAssocID="{1349E98C-0DF8-4295-90B4-B40320B29B7C}" presName="sibTrans" presStyleLbl="sibTrans2D1" presStyleIdx="2" presStyleCnt="4"/>
      <dgm:spPr/>
    </dgm:pt>
    <dgm:pt modelId="{BD45FDDB-4A95-4E5E-B6E5-84F8C8B3CD39}" type="pres">
      <dgm:prSet presAssocID="{1349E98C-0DF8-4295-90B4-B40320B29B7C}" presName="connectorText" presStyleLbl="sibTrans2D1" presStyleIdx="2" presStyleCnt="4"/>
      <dgm:spPr/>
    </dgm:pt>
    <dgm:pt modelId="{A390F36F-C220-4123-B057-113CE630FBB2}" type="pres">
      <dgm:prSet presAssocID="{B2573E4B-3389-4D62-B5C3-1459EBFE43C8}" presName="node" presStyleLbl="node1" presStyleIdx="3" presStyleCnt="5">
        <dgm:presLayoutVars>
          <dgm:bulletEnabled val="1"/>
        </dgm:presLayoutVars>
      </dgm:prSet>
      <dgm:spPr/>
    </dgm:pt>
    <dgm:pt modelId="{9D04F2DB-A2E9-4B2D-B010-E909D586505B}" type="pres">
      <dgm:prSet presAssocID="{46312511-45EA-4395-8EBE-543C0231C9CC}" presName="sibTrans" presStyleLbl="sibTrans2D1" presStyleIdx="3" presStyleCnt="4"/>
      <dgm:spPr/>
    </dgm:pt>
    <dgm:pt modelId="{87F428D2-194F-4B97-A7BD-AB1DB3390D28}" type="pres">
      <dgm:prSet presAssocID="{46312511-45EA-4395-8EBE-543C0231C9CC}" presName="connectorText" presStyleLbl="sibTrans2D1" presStyleIdx="3" presStyleCnt="4"/>
      <dgm:spPr/>
    </dgm:pt>
    <dgm:pt modelId="{E85ECBE9-2CC1-49AB-95B0-03FD507E7F73}" type="pres">
      <dgm:prSet presAssocID="{0D27BA1E-0D58-43E1-B5D2-C8647779553B}" presName="node" presStyleLbl="node1" presStyleIdx="4" presStyleCnt="5">
        <dgm:presLayoutVars>
          <dgm:bulletEnabled val="1"/>
        </dgm:presLayoutVars>
      </dgm:prSet>
      <dgm:spPr/>
    </dgm:pt>
  </dgm:ptLst>
  <dgm:cxnLst>
    <dgm:cxn modelId="{9ECB390C-B64B-4068-A75E-27E43484C365}" srcId="{572DD645-9ACF-484B-8A71-18877D3691B0}" destId="{42A7AE81-575E-4F0C-BA8A-DCF6BFAC2DCF}" srcOrd="2" destOrd="0" parTransId="{B82B3557-4CD2-4E31-AE32-D116AEDAD5A8}" sibTransId="{1349E98C-0DF8-4295-90B4-B40320B29B7C}"/>
    <dgm:cxn modelId="{441FF023-84E2-4632-914B-EA3042A9EFD9}" type="presOf" srcId="{1349E98C-0DF8-4295-90B4-B40320B29B7C}" destId="{BD45FDDB-4A95-4E5E-B6E5-84F8C8B3CD39}" srcOrd="1" destOrd="0" presId="urn:microsoft.com/office/officeart/2005/8/layout/process1"/>
    <dgm:cxn modelId="{5FA9132E-EA27-4045-A288-C20FFFEE7081}" type="presOf" srcId="{B2573E4B-3389-4D62-B5C3-1459EBFE43C8}" destId="{A390F36F-C220-4123-B057-113CE630FBB2}" srcOrd="0" destOrd="0" presId="urn:microsoft.com/office/officeart/2005/8/layout/process1"/>
    <dgm:cxn modelId="{F7119F3A-9BA0-49DD-A340-6C6F8B948FFA}" type="presOf" srcId="{6857AC75-0958-430F-96F6-ADEC3A4830E4}" destId="{3E62DA90-3910-41D6-A6B5-06838B248DA9}" srcOrd="0" destOrd="0" presId="urn:microsoft.com/office/officeart/2005/8/layout/process1"/>
    <dgm:cxn modelId="{29541262-301D-4754-AB3F-AF1F12ADFACA}" type="presOf" srcId="{A29A74CC-550A-4189-9E37-BAEABA601BA9}" destId="{09602259-FB1C-4EA7-B2E9-D48378D90F7A}" srcOrd="1" destOrd="0" presId="urn:microsoft.com/office/officeart/2005/8/layout/process1"/>
    <dgm:cxn modelId="{7023CC63-1C59-46FE-BA51-BE5B56A0E2D3}" srcId="{572DD645-9ACF-484B-8A71-18877D3691B0}" destId="{161C42BE-7D36-4A8C-AFC2-DEC6E135DDE3}" srcOrd="0" destOrd="0" parTransId="{9B5C6C76-6DE9-4797-90CC-5A5D41449522}" sibTransId="{A29A74CC-550A-4189-9E37-BAEABA601BA9}"/>
    <dgm:cxn modelId="{84CB1864-EAD1-4812-94E5-2B3A36A08840}" type="presOf" srcId="{46312511-45EA-4395-8EBE-543C0231C9CC}" destId="{87F428D2-194F-4B97-A7BD-AB1DB3390D28}" srcOrd="1" destOrd="0" presId="urn:microsoft.com/office/officeart/2005/8/layout/process1"/>
    <dgm:cxn modelId="{B7AD0366-0876-483D-BB6C-4C10ECB7F97F}" srcId="{572DD645-9ACF-484B-8A71-18877D3691B0}" destId="{E8B3FBEF-EB2C-4AD6-883B-168C733CB979}" srcOrd="1" destOrd="0" parTransId="{F05DCD88-7110-4922-A10B-1794E0465C23}" sibTransId="{6857AC75-0958-430F-96F6-ADEC3A4830E4}"/>
    <dgm:cxn modelId="{5DB71C6F-4B1F-435C-93E9-FE6F9059B284}" srcId="{572DD645-9ACF-484B-8A71-18877D3691B0}" destId="{B2573E4B-3389-4D62-B5C3-1459EBFE43C8}" srcOrd="3" destOrd="0" parTransId="{3327EF1A-6254-430F-8E48-60682E9A9196}" sibTransId="{46312511-45EA-4395-8EBE-543C0231C9CC}"/>
    <dgm:cxn modelId="{90A24157-538B-48EB-9141-4FFD95006E37}" type="presOf" srcId="{A29A74CC-550A-4189-9E37-BAEABA601BA9}" destId="{58A237C1-5D08-4216-AB0E-3FB9FB682BC8}" srcOrd="0" destOrd="0" presId="urn:microsoft.com/office/officeart/2005/8/layout/process1"/>
    <dgm:cxn modelId="{FB2EEA78-07ED-44E2-BC9F-CDF91AB9DBF9}" type="presOf" srcId="{42A7AE81-575E-4F0C-BA8A-DCF6BFAC2DCF}" destId="{5AD022C6-E855-4DD3-95FA-0B1436081B55}" srcOrd="0" destOrd="0" presId="urn:microsoft.com/office/officeart/2005/8/layout/process1"/>
    <dgm:cxn modelId="{CDA45482-59FB-4E9F-8DA7-8253491F8B2A}" type="presOf" srcId="{161C42BE-7D36-4A8C-AFC2-DEC6E135DDE3}" destId="{0D3FA2BE-A6DF-4554-8109-97AE9AA5E05C}" srcOrd="0" destOrd="0" presId="urn:microsoft.com/office/officeart/2005/8/layout/process1"/>
    <dgm:cxn modelId="{8C5D2688-F0AA-4B9D-BD7A-D7140E94E474}" type="presOf" srcId="{E8B3FBEF-EB2C-4AD6-883B-168C733CB979}" destId="{430D6DA5-6E25-45EA-A58D-DE35CE393FB7}" srcOrd="0" destOrd="0" presId="urn:microsoft.com/office/officeart/2005/8/layout/process1"/>
    <dgm:cxn modelId="{2112C9A2-F68A-4FC5-8B82-BBBB061C8A82}" srcId="{572DD645-9ACF-484B-8A71-18877D3691B0}" destId="{0D27BA1E-0D58-43E1-B5D2-C8647779553B}" srcOrd="4" destOrd="0" parTransId="{FD5EFC03-8934-4450-926E-B2DD94BE98A3}" sibTransId="{B9389B6A-F4BD-44D2-B692-930A5CD685CD}"/>
    <dgm:cxn modelId="{7E13D7B8-3B9E-4634-8F68-91C29B779272}" type="presOf" srcId="{6857AC75-0958-430F-96F6-ADEC3A4830E4}" destId="{39256883-9D8E-488D-B436-9CFEB2F0EEF9}" srcOrd="1" destOrd="0" presId="urn:microsoft.com/office/officeart/2005/8/layout/process1"/>
    <dgm:cxn modelId="{8136F0C5-0459-420F-9F9E-514D46C13EBD}" type="presOf" srcId="{0D27BA1E-0D58-43E1-B5D2-C8647779553B}" destId="{E85ECBE9-2CC1-49AB-95B0-03FD507E7F73}" srcOrd="0" destOrd="0" presId="urn:microsoft.com/office/officeart/2005/8/layout/process1"/>
    <dgm:cxn modelId="{25129DD1-0073-4E0B-94A2-A48195F79758}" type="presOf" srcId="{1349E98C-0DF8-4295-90B4-B40320B29B7C}" destId="{D476D1E4-6CA8-4F4E-AD77-90DFE6657039}" srcOrd="0" destOrd="0" presId="urn:microsoft.com/office/officeart/2005/8/layout/process1"/>
    <dgm:cxn modelId="{E75F92E3-590D-405B-84AA-334079C13414}" type="presOf" srcId="{572DD645-9ACF-484B-8A71-18877D3691B0}" destId="{AC8CDC82-8ED0-4709-86BB-502D08FAD4AC}" srcOrd="0" destOrd="0" presId="urn:microsoft.com/office/officeart/2005/8/layout/process1"/>
    <dgm:cxn modelId="{B0DECFE9-61AB-4DDF-9D06-250307346A15}" type="presOf" srcId="{46312511-45EA-4395-8EBE-543C0231C9CC}" destId="{9D04F2DB-A2E9-4B2D-B010-E909D586505B}" srcOrd="0" destOrd="0" presId="urn:microsoft.com/office/officeart/2005/8/layout/process1"/>
    <dgm:cxn modelId="{8C4B5BFD-B1AC-43F7-8C45-F0C785AA40F3}" type="presParOf" srcId="{AC8CDC82-8ED0-4709-86BB-502D08FAD4AC}" destId="{0D3FA2BE-A6DF-4554-8109-97AE9AA5E05C}" srcOrd="0" destOrd="0" presId="urn:microsoft.com/office/officeart/2005/8/layout/process1"/>
    <dgm:cxn modelId="{1D9E6E75-3D7A-4F7C-BE3B-E57CCB406656}" type="presParOf" srcId="{AC8CDC82-8ED0-4709-86BB-502D08FAD4AC}" destId="{58A237C1-5D08-4216-AB0E-3FB9FB682BC8}" srcOrd="1" destOrd="0" presId="urn:microsoft.com/office/officeart/2005/8/layout/process1"/>
    <dgm:cxn modelId="{EFCA64A0-BD07-4BCD-9E7B-1120D2C42969}" type="presParOf" srcId="{58A237C1-5D08-4216-AB0E-3FB9FB682BC8}" destId="{09602259-FB1C-4EA7-B2E9-D48378D90F7A}" srcOrd="0" destOrd="0" presId="urn:microsoft.com/office/officeart/2005/8/layout/process1"/>
    <dgm:cxn modelId="{69FF92AA-4F91-4203-8038-4954141D4305}" type="presParOf" srcId="{AC8CDC82-8ED0-4709-86BB-502D08FAD4AC}" destId="{430D6DA5-6E25-45EA-A58D-DE35CE393FB7}" srcOrd="2" destOrd="0" presId="urn:microsoft.com/office/officeart/2005/8/layout/process1"/>
    <dgm:cxn modelId="{D2CA44C0-59FD-4AEA-AFE0-F70E1B6C2092}" type="presParOf" srcId="{AC8CDC82-8ED0-4709-86BB-502D08FAD4AC}" destId="{3E62DA90-3910-41D6-A6B5-06838B248DA9}" srcOrd="3" destOrd="0" presId="urn:microsoft.com/office/officeart/2005/8/layout/process1"/>
    <dgm:cxn modelId="{DE0D9285-72AC-4764-A96B-B94C7E9B57ED}" type="presParOf" srcId="{3E62DA90-3910-41D6-A6B5-06838B248DA9}" destId="{39256883-9D8E-488D-B436-9CFEB2F0EEF9}" srcOrd="0" destOrd="0" presId="urn:microsoft.com/office/officeart/2005/8/layout/process1"/>
    <dgm:cxn modelId="{002EE40B-EFE6-40F1-9B66-07DC3538703D}" type="presParOf" srcId="{AC8CDC82-8ED0-4709-86BB-502D08FAD4AC}" destId="{5AD022C6-E855-4DD3-95FA-0B1436081B55}" srcOrd="4" destOrd="0" presId="urn:microsoft.com/office/officeart/2005/8/layout/process1"/>
    <dgm:cxn modelId="{E9BC567C-6011-4FEB-886A-657BB1EDE24A}" type="presParOf" srcId="{AC8CDC82-8ED0-4709-86BB-502D08FAD4AC}" destId="{D476D1E4-6CA8-4F4E-AD77-90DFE6657039}" srcOrd="5" destOrd="0" presId="urn:microsoft.com/office/officeart/2005/8/layout/process1"/>
    <dgm:cxn modelId="{7CAF67F1-7944-46C4-953C-FABEAB25C92F}" type="presParOf" srcId="{D476D1E4-6CA8-4F4E-AD77-90DFE6657039}" destId="{BD45FDDB-4A95-4E5E-B6E5-84F8C8B3CD39}" srcOrd="0" destOrd="0" presId="urn:microsoft.com/office/officeart/2005/8/layout/process1"/>
    <dgm:cxn modelId="{326596AA-3AA2-4238-9C5A-46BAB5B61AAD}" type="presParOf" srcId="{AC8CDC82-8ED0-4709-86BB-502D08FAD4AC}" destId="{A390F36F-C220-4123-B057-113CE630FBB2}" srcOrd="6" destOrd="0" presId="urn:microsoft.com/office/officeart/2005/8/layout/process1"/>
    <dgm:cxn modelId="{FF5E8AA9-426B-4E9E-BE9F-0230BB5332C2}" type="presParOf" srcId="{AC8CDC82-8ED0-4709-86BB-502D08FAD4AC}" destId="{9D04F2DB-A2E9-4B2D-B010-E909D586505B}" srcOrd="7" destOrd="0" presId="urn:microsoft.com/office/officeart/2005/8/layout/process1"/>
    <dgm:cxn modelId="{742D1EE4-D29F-40A7-997F-C63447E374B1}" type="presParOf" srcId="{9D04F2DB-A2E9-4B2D-B010-E909D586505B}" destId="{87F428D2-194F-4B97-A7BD-AB1DB3390D28}" srcOrd="0" destOrd="0" presId="urn:microsoft.com/office/officeart/2005/8/layout/process1"/>
    <dgm:cxn modelId="{6B5F755A-B7AB-4FC3-A207-5EC1F6C70675}" type="presParOf" srcId="{AC8CDC82-8ED0-4709-86BB-502D08FAD4AC}" destId="{E85ECBE9-2CC1-49AB-95B0-03FD507E7F7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A2BE-A6DF-4554-8109-97AE9AA5E05C}">
      <dsp:nvSpPr>
        <dsp:cNvPr id="0" name=""/>
        <dsp:cNvSpPr/>
      </dsp:nvSpPr>
      <dsp:spPr>
        <a:xfrm>
          <a:off x="1" y="995824"/>
          <a:ext cx="1050534" cy="1221245"/>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Mongke becomes khan (1251)</a:t>
          </a:r>
        </a:p>
      </dsp:txBody>
      <dsp:txXfrm>
        <a:off x="30770" y="1026593"/>
        <a:ext cx="988996" cy="1159707"/>
      </dsp:txXfrm>
    </dsp:sp>
    <dsp:sp modelId="{58A237C1-5D08-4216-AB0E-3FB9FB682BC8}">
      <dsp:nvSpPr>
        <dsp:cNvPr id="0" name=""/>
        <dsp:cNvSpPr/>
      </dsp:nvSpPr>
      <dsp:spPr>
        <a:xfrm rot="21588209">
          <a:off x="1156435" y="1473631"/>
          <a:ext cx="224509" cy="260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1156435" y="1525853"/>
        <a:ext cx="157156" cy="156320"/>
      </dsp:txXfrm>
    </dsp:sp>
    <dsp:sp modelId="{430D6DA5-6E25-45EA-A58D-DE35CE393FB7}">
      <dsp:nvSpPr>
        <dsp:cNvPr id="0" name=""/>
        <dsp:cNvSpPr/>
      </dsp:nvSpPr>
      <dsp:spPr>
        <a:xfrm>
          <a:off x="1474136" y="990768"/>
          <a:ext cx="1050534" cy="1221245"/>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Census </a:t>
          </a:r>
          <a:br>
            <a:rPr lang="en-US" sz="1800" b="1" kern="1200" dirty="0"/>
          </a:br>
          <a:r>
            <a:rPr lang="en-US" sz="1800" b="1" kern="1200" dirty="0"/>
            <a:t>(1252-3)</a:t>
          </a:r>
        </a:p>
      </dsp:txBody>
      <dsp:txXfrm>
        <a:off x="1504905" y="1021537"/>
        <a:ext cx="988996" cy="1159707"/>
      </dsp:txXfrm>
    </dsp:sp>
    <dsp:sp modelId="{3E62DA90-3910-41D6-A6B5-06838B248DA9}">
      <dsp:nvSpPr>
        <dsp:cNvPr id="0" name=""/>
        <dsp:cNvSpPr/>
      </dsp:nvSpPr>
      <dsp:spPr>
        <a:xfrm rot="58969">
          <a:off x="2629707" y="1483848"/>
          <a:ext cx="222746" cy="260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2629712" y="1535381"/>
        <a:ext cx="155922" cy="156320"/>
      </dsp:txXfrm>
    </dsp:sp>
    <dsp:sp modelId="{5AD022C6-E855-4DD3-95FA-0B1436081B55}">
      <dsp:nvSpPr>
        <dsp:cNvPr id="0" name=""/>
        <dsp:cNvSpPr/>
      </dsp:nvSpPr>
      <dsp:spPr>
        <a:xfrm>
          <a:off x="2944884" y="1015999"/>
          <a:ext cx="1050534" cy="1221245"/>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Tax Reform (1253-4)</a:t>
          </a:r>
        </a:p>
      </dsp:txBody>
      <dsp:txXfrm>
        <a:off x="2975653" y="1046768"/>
        <a:ext cx="988996" cy="1159707"/>
      </dsp:txXfrm>
    </dsp:sp>
    <dsp:sp modelId="{D476D1E4-6CA8-4F4E-AD77-90DFE6657039}">
      <dsp:nvSpPr>
        <dsp:cNvPr id="0" name=""/>
        <dsp:cNvSpPr/>
      </dsp:nvSpPr>
      <dsp:spPr>
        <a:xfrm>
          <a:off x="4100471" y="1496356"/>
          <a:ext cx="222713" cy="260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4100471" y="1548462"/>
        <a:ext cx="155899" cy="156320"/>
      </dsp:txXfrm>
    </dsp:sp>
    <dsp:sp modelId="{A390F36F-C220-4123-B057-113CE630FBB2}">
      <dsp:nvSpPr>
        <dsp:cNvPr id="0" name=""/>
        <dsp:cNvSpPr/>
      </dsp:nvSpPr>
      <dsp:spPr>
        <a:xfrm>
          <a:off x="4415632" y="1015999"/>
          <a:ext cx="1050534" cy="1221245"/>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Siege of Baghdad (1256)</a:t>
          </a:r>
        </a:p>
      </dsp:txBody>
      <dsp:txXfrm>
        <a:off x="4446401" y="1046768"/>
        <a:ext cx="988996" cy="1159707"/>
      </dsp:txXfrm>
    </dsp:sp>
    <dsp:sp modelId="{9D04F2DB-A2E9-4B2D-B010-E909D586505B}">
      <dsp:nvSpPr>
        <dsp:cNvPr id="0" name=""/>
        <dsp:cNvSpPr/>
      </dsp:nvSpPr>
      <dsp:spPr>
        <a:xfrm>
          <a:off x="5571219" y="1496356"/>
          <a:ext cx="222713" cy="260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1" kern="1200"/>
        </a:p>
      </dsp:txBody>
      <dsp:txXfrm>
        <a:off x="5571219" y="1548462"/>
        <a:ext cx="155899" cy="156320"/>
      </dsp:txXfrm>
    </dsp:sp>
    <dsp:sp modelId="{E85ECBE9-2CC1-49AB-95B0-03FD507E7F73}">
      <dsp:nvSpPr>
        <dsp:cNvPr id="0" name=""/>
        <dsp:cNvSpPr/>
      </dsp:nvSpPr>
      <dsp:spPr>
        <a:xfrm>
          <a:off x="5886380" y="1015999"/>
          <a:ext cx="1050534" cy="1221245"/>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Empire splits into 4 (1260)</a:t>
          </a:r>
        </a:p>
      </dsp:txBody>
      <dsp:txXfrm>
        <a:off x="5917149" y="1046768"/>
        <a:ext cx="988996" cy="11597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7" tIns="48324" rIns="96647" bIns="48324" rtlCol="0"/>
          <a:lstStyle>
            <a:lvl1pPr algn="r">
              <a:defRPr sz="1300"/>
            </a:lvl1pPr>
          </a:lstStyle>
          <a:p>
            <a:fld id="{1339125B-8E97-4E0F-89E7-3DEFD28F5542}" type="datetimeFigureOut">
              <a:rPr lang="en-US" smtClean="0"/>
              <a:t>6/8/2023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7" tIns="48324" rIns="96647" bIns="48324" rtlCol="0" anchor="b"/>
          <a:lstStyle>
            <a:lvl1pPr algn="r">
              <a:defRPr sz="1300"/>
            </a:lvl1pPr>
          </a:lstStyle>
          <a:p>
            <a:fld id="{A82A1D8D-11DB-4254-AA94-CED5AE92D8F9}" type="slidenum">
              <a:rPr lang="en-US" smtClean="0"/>
              <a:t>‹#›</a:t>
            </a:fld>
            <a:endParaRPr lang="en-US"/>
          </a:p>
        </p:txBody>
      </p:sp>
    </p:spTree>
    <p:extLst>
      <p:ext uri="{BB962C8B-B14F-4D97-AF65-F5344CB8AC3E}">
        <p14:creationId xmlns:p14="http://schemas.microsoft.com/office/powerpoint/2010/main" val="42395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folks, kajmeister here. Welcome to my presentation, 15 minutes on a historical topic with me, Maria Kaj. Hence the name 15K.</a:t>
            </a:r>
          </a:p>
          <a:p>
            <a:endParaRPr lang="en-US" dirty="0"/>
          </a:p>
          <a:p>
            <a:r>
              <a:rPr lang="en-US" dirty="0"/>
              <a:t>These are less narratives of history and more ways to think about history, historical ideas, historical arguments, historical perspectives.</a:t>
            </a:r>
          </a:p>
          <a:p>
            <a:endParaRPr lang="en-US" dirty="0"/>
          </a:p>
          <a:p>
            <a:r>
              <a:rPr lang="en-US" dirty="0"/>
              <a:t>Shorter than a podcast, but longer than a blog. Let’s get started!</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a:t>
            </a:fld>
            <a:endParaRPr lang="en-US"/>
          </a:p>
        </p:txBody>
      </p:sp>
    </p:spTree>
    <p:extLst>
      <p:ext uri="{BB962C8B-B14F-4D97-AF65-F5344CB8AC3E}">
        <p14:creationId xmlns:p14="http://schemas.microsoft.com/office/powerpoint/2010/main" val="319292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Times New Roman" panose="02020603050405020304" pitchFamily="18" charset="0"/>
              </a:rPr>
              <a:t>So the army is outside your walls. If you choose to decide to fight them off—because you don’t want to pay tribute—then you could try to withstand a siege.</a:t>
            </a:r>
          </a:p>
          <a:p>
            <a:pPr algn="l"/>
            <a:r>
              <a:rPr lang="en-US" sz="1800" dirty="0">
                <a:latin typeface="Times New Roman" panose="02020603050405020304" pitchFamily="18" charset="0"/>
              </a:rPr>
              <a:t>But the Mongol army was terrifyingly large, and it didn’t take long before they were picking up siege weapon technology from the people they conquered—most notably northern </a:t>
            </a:r>
            <a:r>
              <a:rPr lang="en-US" sz="1800" dirty="0" err="1">
                <a:latin typeface="Times New Roman" panose="02020603050405020304" pitchFamily="18" charset="0"/>
              </a:rPr>
              <a:t>Chiense</a:t>
            </a:r>
            <a:r>
              <a:rPr lang="en-US" sz="1800" dirty="0">
                <a:latin typeface="Times New Roman" panose="02020603050405020304" pitchFamily="18" charset="0"/>
              </a:rPr>
              <a:t> who had gunpowder. If you choose to resist and they defeat you, then: PLUNDER</a:t>
            </a:r>
          </a:p>
          <a:p>
            <a:pPr algn="l"/>
            <a:endParaRPr lang="en-US" sz="1800" dirty="0">
              <a:latin typeface="Times New Roman" panose="02020603050405020304" pitchFamily="18" charset="0"/>
            </a:endParaRPr>
          </a:p>
          <a:p>
            <a:pPr algn="l"/>
            <a:r>
              <a:rPr lang="en-US" sz="1800" dirty="0">
                <a:latin typeface="Times New Roman" panose="02020603050405020304" pitchFamily="18" charset="0"/>
              </a:rPr>
              <a:t>Now, it’s worth noting that as Chinggis Khan was growing up, he was surrounded by plunder—his mother, his wife, and he himself were captured and held against their will. His father killed rivals in other tribes and was poisoned in retaliation. So this idea of capture or be captured—plunder or be plundered—was the reality of the steppes. As he united the tribes, the SHM says he would plunder people –blown to the wind like hearth ashes.</a:t>
            </a:r>
          </a:p>
          <a:p>
            <a:pPr algn="l"/>
            <a:endParaRPr lang="en-US" sz="1800" dirty="0">
              <a:latin typeface="Times New Roman" panose="02020603050405020304" pitchFamily="18" charset="0"/>
            </a:endParaRPr>
          </a:p>
          <a:p>
            <a:pPr algn="l"/>
            <a:r>
              <a:rPr lang="en-US" sz="1800" dirty="0">
                <a:latin typeface="Times New Roman" panose="02020603050405020304" pitchFamily="18" charset="0"/>
              </a:rPr>
              <a:t>What happened, though, is that as the Mongol army got large, and the cities they were plundered were capitals of empires and other dynasties, Chinggis and his successors came up with a systematic process. Because their early plunder of a city like Zhongdu was chaotic, dangerous (for their own soldiers) and incomplete. The goal of plunder was to destroy the army, not to destroy anything of value.</a:t>
            </a:r>
          </a:p>
          <a:p>
            <a:pPr algn="l"/>
            <a:endParaRPr lang="en-US" sz="1800" dirty="0">
              <a:latin typeface="Times New Roman" panose="02020603050405020304" pitchFamily="18" charset="0"/>
            </a:endParaRPr>
          </a:p>
          <a:p>
            <a:pPr algn="l"/>
            <a:r>
              <a:rPr lang="en-US" sz="1800" dirty="0">
                <a:latin typeface="Times New Roman" panose="02020603050405020304" pitchFamily="18" charset="0"/>
              </a:rPr>
              <a:t>So the process worked like this: </a:t>
            </a:r>
            <a:r>
              <a:rPr lang="en-US" b="0" i="0" u="none" strike="noStrike" baseline="0" dirty="0">
                <a:latin typeface="Times New Roman" panose="02020603050405020304" pitchFamily="18" charset="0"/>
              </a:rPr>
              <a:t>--empty the towns of people &amp; animals, before extracting wealth</a:t>
            </a:r>
          </a:p>
          <a:p>
            <a:pPr lvl="1" algn="l"/>
            <a:r>
              <a:rPr lang="en-US" b="0" i="0" u="none" strike="noStrike" baseline="0" dirty="0">
                <a:latin typeface="Times New Roman" panose="02020603050405020304" pitchFamily="18" charset="0"/>
              </a:rPr>
              <a:t>--divide the people (resources) into useful and not useful, put useful in army or enslave them. Calvary=army, might even share proceeds; skilled worker—sent to where needed, might be a hard life or might work their way up to be an employee; farmer or infantry either used as cannon fodder or executed.</a:t>
            </a:r>
          </a:p>
          <a:p>
            <a:pPr lvl="1" algn="l"/>
            <a:endParaRPr lang="en-US" b="0" i="0" u="none" strike="noStrike" baseline="0" dirty="0">
              <a:latin typeface="Times New Roman" panose="02020603050405020304" pitchFamily="18" charset="0"/>
            </a:endParaRPr>
          </a:p>
          <a:p>
            <a:pPr lvl="0" algn="l"/>
            <a:r>
              <a:rPr lang="en-US" b="0" i="0" u="none" strike="noStrike" baseline="0" dirty="0">
                <a:latin typeface="Times New Roman" panose="02020603050405020304" pitchFamily="18" charset="0"/>
              </a:rPr>
              <a:t>Not a nice outcome. But remember the city leader had a choice of submitting. So do you want to pay 10% in tribute or be enslaved and lose 100%.</a:t>
            </a:r>
          </a:p>
          <a:p>
            <a:pPr lvl="1" algn="l"/>
            <a:endParaRPr lang="en-US" b="0" i="0" u="none" strike="noStrike" baseline="0" dirty="0">
              <a:latin typeface="Times New Roman" panose="02020603050405020304" pitchFamily="18" charset="0"/>
            </a:endParaRPr>
          </a:p>
          <a:p>
            <a:pPr lvl="1" algn="l"/>
            <a:endParaRPr lang="en-US" b="0" i="0" u="none" strike="noStrike" baseline="0" dirty="0">
              <a:latin typeface="Times New Roman" panose="02020603050405020304" pitchFamily="18" charset="0"/>
            </a:endParaRPr>
          </a:p>
          <a:p>
            <a:pPr lvl="1" algn="l"/>
            <a:endParaRPr lang="en-US" b="0" i="0" u="none" strike="noStrike" baseline="0" dirty="0">
              <a:latin typeface="Times New Roman" panose="02020603050405020304" pitchFamily="18" charset="0"/>
            </a:endParaRPr>
          </a:p>
          <a:p>
            <a:pPr lvl="0" algn="l"/>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10</a:t>
            </a:fld>
            <a:endParaRPr lang="en-US"/>
          </a:p>
        </p:txBody>
      </p:sp>
    </p:spTree>
    <p:extLst>
      <p:ext uri="{BB962C8B-B14F-4D97-AF65-F5344CB8AC3E}">
        <p14:creationId xmlns:p14="http://schemas.microsoft.com/office/powerpoint/2010/main" val="370429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down the road? These kind of process last for a good 20-25 years where the Mongols take cities of Samarkand, </a:t>
            </a:r>
            <a:r>
              <a:rPr lang="en-US" dirty="0" err="1"/>
              <a:t>Zongdu</a:t>
            </a:r>
            <a:r>
              <a:rPr lang="en-US" dirty="0"/>
              <a:t>, Kiev, and Budapest. </a:t>
            </a:r>
          </a:p>
          <a:p>
            <a:r>
              <a:rPr lang="en-US" dirty="0"/>
              <a:t>When the grandson of Mongke becomes Khan in 1251, they are at their largest stretch of territory.</a:t>
            </a:r>
          </a:p>
          <a:p>
            <a:r>
              <a:rPr lang="en-US" dirty="0"/>
              <a:t>Complaints about the confusion and capricious nature of </a:t>
            </a:r>
            <a:r>
              <a:rPr lang="en-US" dirty="0" err="1"/>
              <a:t>qubchir</a:t>
            </a:r>
            <a:r>
              <a:rPr lang="en-US" dirty="0"/>
              <a:t> and chafing at the tribute.</a:t>
            </a:r>
          </a:p>
          <a:p>
            <a:endParaRPr lang="en-US" dirty="0"/>
          </a:p>
          <a:p>
            <a:r>
              <a:rPr lang="en-US" dirty="0"/>
              <a:t>Mongke takes yet another census (e.g. the 4</a:t>
            </a:r>
            <a:r>
              <a:rPr lang="en-US" baseline="30000" dirty="0"/>
              <a:t>th</a:t>
            </a:r>
            <a:r>
              <a:rPr lang="en-US" dirty="0"/>
              <a:t> done en masse) to count heads, then establishes 10% poll tax empire wide. </a:t>
            </a:r>
          </a:p>
          <a:p>
            <a:r>
              <a:rPr lang="en-US" dirty="0"/>
              <a:t>That is “Tax reform”</a:t>
            </a:r>
          </a:p>
          <a:p>
            <a:endParaRPr lang="en-US" dirty="0"/>
          </a:p>
          <a:p>
            <a:pPr lvl="1" algn="l"/>
            <a:r>
              <a:rPr lang="en-US" b="0" i="0" u="none" strike="noStrike" baseline="0" dirty="0">
                <a:latin typeface="Times New Roman" panose="02020603050405020304" pitchFamily="18" charset="0"/>
              </a:rPr>
              <a:t>PLUNDER DIES DOWN. THEY CONQUERED EVERYBODY OR PEOPLE SUBMITTING    BUT</a:t>
            </a:r>
          </a:p>
          <a:p>
            <a:endParaRPr lang="en-US" dirty="0"/>
          </a:p>
          <a:p>
            <a:r>
              <a:rPr lang="en-US" dirty="0"/>
              <a:t>Yet even after that, Sieges continue. As general Hulegu approaches Baghdad, the sultan kills the envoys and is plundered. So this is not a discontinued practice.</a:t>
            </a:r>
          </a:p>
          <a:p>
            <a:r>
              <a:rPr lang="en-US" dirty="0"/>
              <a:t>Eventually, the center cannot hold and the empire divides. In particular, Khubilai Khan takes China, stays in China, and gradually adopts Chinese practices, including using Chinese style taxation instead of levies and tribute. When he takes over southern China, he unites the people and he does not plunder the south.</a:t>
            </a:r>
          </a:p>
          <a:p>
            <a:endParaRPr lang="en-US" dirty="0"/>
          </a:p>
          <a:p>
            <a:r>
              <a:rPr lang="en-US" dirty="0"/>
              <a:t>In the three sectors across the rest of Asia, the leaders skirmish against each other. There are occasional raids –where plunder takes place but not in the systematic massacres that had happened before, but more through smash and grab raids. And the tax policies revert to what the Russians had been doing, what the Muslims had been doing in Persia.</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11</a:t>
            </a:fld>
            <a:endParaRPr lang="en-US"/>
          </a:p>
        </p:txBody>
      </p:sp>
    </p:spTree>
    <p:extLst>
      <p:ext uri="{BB962C8B-B14F-4D97-AF65-F5344CB8AC3E}">
        <p14:creationId xmlns:p14="http://schemas.microsoft.com/office/powerpoint/2010/main" val="421009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summarize then and review … back to those ideas we heard about plunder and taxation in initially.</a:t>
            </a:r>
          </a:p>
          <a:p>
            <a:endParaRPr lang="en-US" dirty="0"/>
          </a:p>
          <a:p>
            <a:r>
              <a:rPr lang="en-US" dirty="0"/>
              <a:t>First, I would argue the Mongols didn’t plunder sedentary subjects, not when it was one single empire. Sedentary subject submit and pay tribute.</a:t>
            </a:r>
          </a:p>
          <a:p>
            <a:r>
              <a:rPr lang="en-US" dirty="0"/>
              <a:t>Cities would not be “sacked” when they submit. They would be told to pay 10%, they might have to also contribute young men to the army. Then left alone to prosper and pay.</a:t>
            </a:r>
          </a:p>
          <a:p>
            <a:endParaRPr lang="en-US" dirty="0"/>
          </a:p>
          <a:p>
            <a:r>
              <a:rPr lang="en-US" dirty="0"/>
              <a:t>When cities resisted, they’re plundered—the people and their things. Meticulous inventories are taken.</a:t>
            </a:r>
          </a:p>
          <a:p>
            <a:endParaRPr lang="en-US" dirty="0"/>
          </a:p>
          <a:p>
            <a:r>
              <a:rPr lang="en-US" dirty="0"/>
              <a:t>Fewer cities down the road resisted. Fewer were plundered—but Baghdad was, even after tax reform, after formal tax practices.</a:t>
            </a:r>
          </a:p>
          <a:p>
            <a:endParaRPr lang="en-US" dirty="0"/>
          </a:p>
          <a:p>
            <a:r>
              <a:rPr lang="en-US" dirty="0"/>
              <a:t>The one thing that was changed the most was the levy—because the idea of a random collection for a specific need didn’t sit well. Better to just have a recurring poll tax for the postal service or military or whatever, and be done with it.</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12</a:t>
            </a:fld>
            <a:endParaRPr lang="en-US"/>
          </a:p>
        </p:txBody>
      </p:sp>
    </p:spTree>
    <p:extLst>
      <p:ext uri="{BB962C8B-B14F-4D97-AF65-F5344CB8AC3E}">
        <p14:creationId xmlns:p14="http://schemas.microsoft.com/office/powerpoint/2010/main" val="371732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would remiss as an accountant, if I didn’t remind us that this was only the Revenue side.</a:t>
            </a:r>
          </a:p>
          <a:p>
            <a:r>
              <a:rPr lang="en-US" b="1" dirty="0"/>
              <a:t>So let me end with one final thought</a:t>
            </a:r>
          </a:p>
          <a:p>
            <a:r>
              <a:rPr lang="en-US" dirty="0"/>
              <a:t>There was an expenditure side, we saw it hinted at earlier—the postal system, the government works, charity. Levy was a kind of re-allocation.</a:t>
            </a:r>
          </a:p>
          <a:p>
            <a:endParaRPr lang="en-US" dirty="0"/>
          </a:p>
          <a:p>
            <a:r>
              <a:rPr lang="en-US" dirty="0"/>
              <a:t>There is no word in the Secret History for tribute, but the word DISTRIBUTE appears dozens of times</a:t>
            </a:r>
          </a:p>
          <a:p>
            <a:r>
              <a:rPr lang="en-US" dirty="0"/>
              <a:t>Chinggis was scrupulous about allocating out what was taken in—yes, he got the largest share, his family members got the next, but there was a pyramid, there was a trickle down, which was why the clerks were so meticulous about making sure they count as one historian says “every last brass button.”</a:t>
            </a:r>
          </a:p>
          <a:p>
            <a:endParaRPr lang="en-US" dirty="0"/>
          </a:p>
          <a:p>
            <a:r>
              <a:rPr lang="en-US" dirty="0"/>
              <a:t>Because the Mongols were very efficient at large-scale wealth extraction</a:t>
            </a:r>
          </a:p>
          <a:p>
            <a:r>
              <a:rPr lang="en-US" dirty="0"/>
              <a:t>But their wealth was also shared.</a:t>
            </a:r>
          </a:p>
        </p:txBody>
      </p:sp>
      <p:sp>
        <p:nvSpPr>
          <p:cNvPr id="4" name="Slide Number Placeholder 3"/>
          <p:cNvSpPr>
            <a:spLocks noGrp="1"/>
          </p:cNvSpPr>
          <p:nvPr>
            <p:ph type="sldNum" sz="quarter" idx="5"/>
          </p:nvPr>
        </p:nvSpPr>
        <p:spPr/>
        <p:txBody>
          <a:bodyPr/>
          <a:lstStyle/>
          <a:p>
            <a:fld id="{A82A1D8D-11DB-4254-AA94-CED5AE92D8F9}" type="slidenum">
              <a:rPr lang="en-US" smtClean="0"/>
              <a:t>13</a:t>
            </a:fld>
            <a:endParaRPr lang="en-US"/>
          </a:p>
        </p:txBody>
      </p:sp>
    </p:spTree>
    <p:extLst>
      <p:ext uri="{BB962C8B-B14F-4D97-AF65-F5344CB8AC3E}">
        <p14:creationId xmlns:p14="http://schemas.microsoft.com/office/powerpoint/2010/main" val="184298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information pouring out about Chinggis and the empire. The sources from the 13</a:t>
            </a:r>
            <a:r>
              <a:rPr lang="en-US" baseline="30000" dirty="0"/>
              <a:t>th</a:t>
            </a:r>
            <a:r>
              <a:rPr lang="en-US" dirty="0"/>
              <a:t> century in English translations at the top.</a:t>
            </a:r>
          </a:p>
          <a:p>
            <a:r>
              <a:rPr lang="en-US" dirty="0"/>
              <a:t>Then, here’s a short list of a variety of sources that cover the Mongols in various ways, and I’ve highlighted </a:t>
            </a:r>
            <a:r>
              <a:rPr lang="en-US" dirty="0" err="1"/>
              <a:t>Schurmann</a:t>
            </a:r>
            <a:r>
              <a:rPr lang="en-US" dirty="0"/>
              <a:t> and Smith who talked about taxation in particular. The Weatherford book at the bottom was a best-seller, but it’s both well-researched and well-written.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14</a:t>
            </a:fld>
            <a:endParaRPr lang="en-US"/>
          </a:p>
        </p:txBody>
      </p:sp>
    </p:spTree>
    <p:extLst>
      <p:ext uri="{BB962C8B-B14F-4D97-AF65-F5344CB8AC3E}">
        <p14:creationId xmlns:p14="http://schemas.microsoft.com/office/powerpoint/2010/main" val="24047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15</a:t>
            </a:fld>
            <a:endParaRPr lang="en-US"/>
          </a:p>
        </p:txBody>
      </p:sp>
    </p:spTree>
    <p:extLst>
      <p:ext uri="{BB962C8B-B14F-4D97-AF65-F5344CB8AC3E}">
        <p14:creationId xmlns:p14="http://schemas.microsoft.com/office/powerpoint/2010/main" val="3870298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get a copy of this presentation or more information, it’s all on the website…. Kajmeister.com</a:t>
            </a:r>
          </a:p>
          <a:p>
            <a:endParaRPr lang="en-US" dirty="0"/>
          </a:p>
          <a:p>
            <a:r>
              <a:rPr lang="en-US" dirty="0"/>
              <a:t>Thanks for watching!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16</a:t>
            </a:fld>
            <a:endParaRPr lang="en-US"/>
          </a:p>
        </p:txBody>
      </p:sp>
    </p:spTree>
    <p:extLst>
      <p:ext uri="{BB962C8B-B14F-4D97-AF65-F5344CB8AC3E}">
        <p14:creationId xmlns:p14="http://schemas.microsoft.com/office/powerpoint/2010/main" val="160323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2022, I got really into the Black Death--like ya do— and I started reading about the Siege of Caffa where some argued the Black Death was first noted by Europeans, and then there was this stuff about the Mongols, Genghis Khan and I became fascinated by these guys. They were described by many people as barbarians, primitive warlords, yet they conquered most of Asia. I was trying to sift through all the exaggerations and cheesy 1950s movies and out-and-out lies when one sentence jumped out at me.</a:t>
            </a:r>
          </a:p>
          <a:p>
            <a:endParaRPr lang="en-US" dirty="0"/>
          </a:p>
          <a:p>
            <a:endParaRPr lang="en-US" dirty="0"/>
          </a:p>
          <a:p>
            <a:r>
              <a:rPr lang="en-US" dirty="0"/>
              <a:t>Genghis Khan, Mongols, Siege of Caffa, fascinated by these guys … described frequently as primitive, barbarian, warlords, who conquered Asia and I was trying to sift through all the historical exaggerations and cheesy 1950s movies and out and out lies… </a:t>
            </a:r>
          </a:p>
          <a:p>
            <a:r>
              <a:rPr lang="en-US" dirty="0"/>
              <a:t>	But one sentence jumped out at me.</a:t>
            </a:r>
          </a:p>
        </p:txBody>
      </p:sp>
      <p:sp>
        <p:nvSpPr>
          <p:cNvPr id="4" name="Slide Number Placeholder 3"/>
          <p:cNvSpPr>
            <a:spLocks noGrp="1"/>
          </p:cNvSpPr>
          <p:nvPr>
            <p:ph type="sldNum" sz="quarter" idx="5"/>
          </p:nvPr>
        </p:nvSpPr>
        <p:spPr/>
        <p:txBody>
          <a:bodyPr/>
          <a:lstStyle/>
          <a:p>
            <a:fld id="{A82A1D8D-11DB-4254-AA94-CED5AE92D8F9}" type="slidenum">
              <a:rPr lang="en-US" smtClean="0"/>
              <a:t>2</a:t>
            </a:fld>
            <a:endParaRPr lang="en-US"/>
          </a:p>
        </p:txBody>
      </p:sp>
    </p:spTree>
    <p:extLst>
      <p:ext uri="{BB962C8B-B14F-4D97-AF65-F5344CB8AC3E}">
        <p14:creationId xmlns:p14="http://schemas.microsoft.com/office/powerpoint/2010/main" val="384027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“Genghis Khan gave his accountants unprecedent power…when a city was sacked, the accountants went in first…”</a:t>
            </a:r>
          </a:p>
          <a:p>
            <a:endParaRPr lang="en-US" dirty="0"/>
          </a:p>
          <a:p>
            <a:r>
              <a:rPr lang="en-US" dirty="0"/>
              <a:t>THAT made me sit up and wonder… is that true, is that possible? I am an accountant by trade, so I had to think…what </a:t>
            </a:r>
            <a:r>
              <a:rPr lang="en-US"/>
              <a:t>did G</a:t>
            </a:r>
            <a:endParaRPr lang="en-US" dirty="0"/>
          </a:p>
          <a:p>
            <a:endParaRPr lang="en-US" dirty="0"/>
          </a:p>
          <a:p>
            <a:r>
              <a:rPr lang="en-US" dirty="0"/>
              <a:t>What was on their balance sheet? What was on their income statement …</a:t>
            </a:r>
          </a:p>
        </p:txBody>
      </p:sp>
      <p:sp>
        <p:nvSpPr>
          <p:cNvPr id="4" name="Slide Number Placeholder 3"/>
          <p:cNvSpPr>
            <a:spLocks noGrp="1"/>
          </p:cNvSpPr>
          <p:nvPr>
            <p:ph type="sldNum" sz="quarter" idx="5"/>
          </p:nvPr>
        </p:nvSpPr>
        <p:spPr/>
        <p:txBody>
          <a:bodyPr/>
          <a:lstStyle/>
          <a:p>
            <a:fld id="{A82A1D8D-11DB-4254-AA94-CED5AE92D8F9}" type="slidenum">
              <a:rPr lang="en-US" smtClean="0"/>
              <a:t>3</a:t>
            </a:fld>
            <a:endParaRPr lang="en-US"/>
          </a:p>
        </p:txBody>
      </p:sp>
    </p:spTree>
    <p:extLst>
      <p:ext uri="{BB962C8B-B14F-4D97-AF65-F5344CB8AC3E}">
        <p14:creationId xmlns:p14="http://schemas.microsoft.com/office/powerpoint/2010/main" val="209966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my topic for today – I’m going to talk about some of the accounting ideas that the Mongol empire might have had.</a:t>
            </a:r>
          </a:p>
          <a:p>
            <a:endParaRPr lang="en-US" dirty="0"/>
          </a:p>
          <a:p>
            <a:r>
              <a:rPr lang="en-US" dirty="0"/>
              <a:t>I’m going to focus today on the income statement—that’s an accounting term—and primarily on the revenue side. Revenue just means income, right? How much money or goods are coming in. I’m going to focus on these three ways that the Mongols got income – Levy, Tribute, and Plunder. </a:t>
            </a:r>
          </a:p>
        </p:txBody>
      </p:sp>
      <p:sp>
        <p:nvSpPr>
          <p:cNvPr id="4" name="Slide Number Placeholder 3"/>
          <p:cNvSpPr>
            <a:spLocks noGrp="1"/>
          </p:cNvSpPr>
          <p:nvPr>
            <p:ph type="sldNum" sz="quarter" idx="5"/>
          </p:nvPr>
        </p:nvSpPr>
        <p:spPr/>
        <p:txBody>
          <a:bodyPr/>
          <a:lstStyle/>
          <a:p>
            <a:fld id="{A82A1D8D-11DB-4254-AA94-CED5AE92D8F9}" type="slidenum">
              <a:rPr lang="en-US" smtClean="0"/>
              <a:t>4</a:t>
            </a:fld>
            <a:endParaRPr lang="en-US"/>
          </a:p>
        </p:txBody>
      </p:sp>
    </p:spTree>
    <p:extLst>
      <p:ext uri="{BB962C8B-B14F-4D97-AF65-F5344CB8AC3E}">
        <p14:creationId xmlns:p14="http://schemas.microsoft.com/office/powerpoint/2010/main" val="318377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define levy, tribute and plunder shortly.. But I want to note that I as I did the research …I took note of a couple of surprising sentences.</a:t>
            </a:r>
          </a:p>
          <a:p>
            <a:endParaRPr lang="en-US" dirty="0"/>
          </a:p>
          <a:p>
            <a:r>
              <a:rPr lang="en-US" dirty="0"/>
              <a:t>First, our friend who mentioned the accountants of the Khan—this is a fellow who is an auditor/accounting who did a close read on some history documents, rather than historian per se. </a:t>
            </a:r>
          </a:p>
          <a:p>
            <a:r>
              <a:rPr lang="en-US" dirty="0"/>
              <a:t>Westland further said that after the accountants went in, they would total up the assets and take 10%. Is this true? Let’s see if we can determine that.</a:t>
            </a:r>
          </a:p>
          <a:p>
            <a:endParaRPr lang="en-US" dirty="0"/>
          </a:p>
          <a:p>
            <a:r>
              <a:rPr lang="en-US" dirty="0"/>
              <a:t>And then another highly regarded expert on Mongol culture, one that I’ve read extensively, Timothy May –- in the middle of an excellent analysis of Mongol taxation, I came across this sentence that really speaks to a kind of Mongol evolution. “Prior to having a formal system, the Mongol plundered sedentary subjects.” So let’s evaluate these two statements as we look into these ideas of levy, tribute, and plunder. </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5</a:t>
            </a:fld>
            <a:endParaRPr lang="en-US"/>
          </a:p>
        </p:txBody>
      </p:sp>
    </p:spTree>
    <p:extLst>
      <p:ext uri="{BB962C8B-B14F-4D97-AF65-F5344CB8AC3E}">
        <p14:creationId xmlns:p14="http://schemas.microsoft.com/office/powerpoint/2010/main" val="344757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my big questions. First, what are the revenue processes – Levy, Tribute and Plunder? Let’s them define them.</a:t>
            </a:r>
          </a:p>
          <a:p>
            <a:r>
              <a:rPr lang="en-US" dirty="0"/>
              <a:t>Secondly, what does the main primary source –called the Secret History of the Mongols – say about these ways of getting revenue.</a:t>
            </a:r>
          </a:p>
          <a:p>
            <a:endParaRPr lang="en-US" dirty="0"/>
          </a:p>
          <a:p>
            <a:r>
              <a:rPr lang="en-US" dirty="0"/>
              <a:t>Lastly, what happened to these processes over time, and was there an improvement or evolution in the way these processes worked?</a:t>
            </a: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6</a:t>
            </a:fld>
            <a:endParaRPr lang="en-US"/>
          </a:p>
        </p:txBody>
      </p:sp>
    </p:spTree>
    <p:extLst>
      <p:ext uri="{BB962C8B-B14F-4D97-AF65-F5344CB8AC3E}">
        <p14:creationId xmlns:p14="http://schemas.microsoft.com/office/powerpoint/2010/main" val="53043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as is customary with research, I want to call out my key sources here.</a:t>
            </a:r>
          </a:p>
          <a:p>
            <a:r>
              <a:rPr lang="en-US" dirty="0"/>
              <a:t>First and most important, The Secret History of the Mongols was the epic, the origin story of Chinggis Khan and his successor Ogodei. Part epic poem, part list of key people, the story was thought to be written by someone close to the Mongol family, although some years later. I am using a well-regarded English translation</a:t>
            </a:r>
          </a:p>
          <a:p>
            <a:endParaRPr lang="en-US" dirty="0"/>
          </a:p>
          <a:p>
            <a:r>
              <a:rPr lang="en-US" dirty="0"/>
              <a:t>There are also a couple of Muslim scholars who worked for the Mongols—al </a:t>
            </a:r>
            <a:r>
              <a:rPr lang="en-US" dirty="0" err="1"/>
              <a:t>Juvayni</a:t>
            </a:r>
            <a:r>
              <a:rPr lang="en-US" dirty="0"/>
              <a:t> and Rashad al Din—who chimed in, so we can check against them for more info. The Secret History is not entirely accurate or comprehensive, but it is critical.</a:t>
            </a:r>
          </a:p>
          <a:p>
            <a:endParaRPr lang="en-US" dirty="0"/>
          </a:p>
          <a:p>
            <a:r>
              <a:rPr lang="en-US" dirty="0"/>
              <a:t>Secondary sources—meaning scholars. Two key analyses of taxation were done, one in 1956 and an update in 1970, and everybody relies on these. And these are themselves compilations of research across languages. The key thing to know (other than they both were from Cal Berkeley, my alma mater) is that they looked at the languages to tease out the meanings of the revenue terms but they focused only on taxation, not plunder.</a:t>
            </a:r>
          </a:p>
        </p:txBody>
      </p:sp>
      <p:sp>
        <p:nvSpPr>
          <p:cNvPr id="4" name="Slide Number Placeholder 3"/>
          <p:cNvSpPr>
            <a:spLocks noGrp="1"/>
          </p:cNvSpPr>
          <p:nvPr>
            <p:ph type="sldNum" sz="quarter" idx="5"/>
          </p:nvPr>
        </p:nvSpPr>
        <p:spPr/>
        <p:txBody>
          <a:bodyPr/>
          <a:lstStyle/>
          <a:p>
            <a:fld id="{A82A1D8D-11DB-4254-AA94-CED5AE92D8F9}" type="slidenum">
              <a:rPr lang="en-US" smtClean="0"/>
              <a:t>7</a:t>
            </a:fld>
            <a:endParaRPr lang="en-US"/>
          </a:p>
        </p:txBody>
      </p:sp>
    </p:spTree>
    <p:extLst>
      <p:ext uri="{BB962C8B-B14F-4D97-AF65-F5344CB8AC3E}">
        <p14:creationId xmlns:p14="http://schemas.microsoft.com/office/powerpoint/2010/main" val="253373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rPr>
              <a:t>Enough of background. On to determine Definitions and Usages. We start with levy, which is a tax.</a:t>
            </a:r>
          </a:p>
          <a:p>
            <a:endParaRPr lang="en-US" sz="1800" dirty="0">
              <a:latin typeface="Times New Roman" panose="02020603050405020304" pitchFamily="18" charset="0"/>
            </a:endParaRPr>
          </a:p>
          <a:p>
            <a:r>
              <a:rPr lang="en-US" sz="1800" dirty="0">
                <a:latin typeface="Times New Roman" panose="02020603050405020304" pitchFamily="18" charset="0"/>
              </a:rPr>
              <a:t>The word that is used in Secret History in Mongolian is </a:t>
            </a:r>
            <a:r>
              <a:rPr lang="en-US" sz="1800" i="1" dirty="0" err="1">
                <a:latin typeface="Times New Roman" panose="02020603050405020304" pitchFamily="18" charset="0"/>
              </a:rPr>
              <a:t>qubcir</a:t>
            </a:r>
            <a:r>
              <a:rPr lang="en-US" sz="1800" dirty="0">
                <a:latin typeface="Times New Roman" panose="02020603050405020304" pitchFamily="18" charset="0"/>
              </a:rPr>
              <a:t>. Its translation is to levy a levy or raise taxes. But it conveys taxes for a specific need, not a regular tax. So what are some examples of these: 1) levies are raised for military equipment, like axes, horseshoes or arrows. For example, Chinggis reorganizes the army and levies fully-equipped mounts for everybody. But there are other examples, like when General Hulegu was in the Danube, </a:t>
            </a:r>
            <a:r>
              <a:rPr lang="en-US" sz="1800" b="0" i="0" u="none" strike="noStrike" baseline="0" dirty="0">
                <a:latin typeface="Times New Roman" panose="02020603050405020304" pitchFamily="18" charset="0"/>
              </a:rPr>
              <a:t>“two ropes, one arrow, and one horseshoe from every Armenian” … Note here that when </a:t>
            </a:r>
            <a:r>
              <a:rPr lang="en-US" sz="1800" b="0" i="0" u="none" strike="noStrike" baseline="0" dirty="0" err="1">
                <a:latin typeface="Times New Roman" panose="02020603050405020304" pitchFamily="18" charset="0"/>
              </a:rPr>
              <a:t>Chinggish</a:t>
            </a:r>
            <a:r>
              <a:rPr lang="en-US" sz="1800" b="0" i="0" u="none" strike="noStrike" baseline="0" dirty="0">
                <a:latin typeface="Times New Roman" panose="02020603050405020304" pitchFamily="18" charset="0"/>
              </a:rPr>
              <a:t> was restructuring, he also reallocated the people THROUGH a levy. In other words, people are resources, just like horseshoes or axes.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Times New Roman" panose="02020603050405020304" pitchFamily="18" charset="0"/>
              </a:rPr>
              <a:t>2) A second example of the </a:t>
            </a:r>
            <a:r>
              <a:rPr lang="en-US" sz="1800" b="0" i="0" u="none" strike="noStrike" baseline="0" dirty="0" err="1">
                <a:latin typeface="Times New Roman" panose="02020603050405020304" pitchFamily="18" charset="0"/>
              </a:rPr>
              <a:t>levey</a:t>
            </a:r>
            <a:r>
              <a:rPr lang="en-US" sz="1800" b="0" i="0" u="none" strike="noStrike" baseline="0" dirty="0">
                <a:latin typeface="Times New Roman" panose="02020603050405020304" pitchFamily="18" charset="0"/>
              </a:rPr>
              <a:t> is for the postal service under the Khan Ogodei: </a:t>
            </a:r>
            <a:r>
              <a:rPr lang="en-US" sz="1800" dirty="0">
                <a:latin typeface="Times New Roman" panose="02020603050405020304" pitchFamily="18" charset="0"/>
              </a:rPr>
              <a:t>the postal stations in disarray, messengers going through town, nuisance, and slowed down. LEVY for postal service &amp;c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rPr>
              <a:t>3) Also they raise a levy to feed people at the tribal meetings, recognizing that they can’t just converge on the steppes every few years with thousands of people, and expect the locals to feed them. So Ogodei when he raises this levy says we need everyone to contribute to the feast, kind of like of potluck. Bu mandatory at a predetermined rate by the emperor.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rPr>
              <a:t>4) Lastly, for the public meeting but in other cases, levies are raised for charity. </a:t>
            </a:r>
          </a:p>
          <a:p>
            <a:endParaRPr lang="en-US" sz="1800" dirty="0">
              <a:latin typeface="Times New Roman" panose="02020603050405020304" pitchFamily="18" charset="0"/>
            </a:endParaRPr>
          </a:p>
          <a:p>
            <a:r>
              <a:rPr lang="en-US" sz="1800" dirty="0">
                <a:latin typeface="Times New Roman" panose="02020603050405020304" pitchFamily="18" charset="0"/>
              </a:rPr>
              <a:t>Summarize for the levy: Military, government works, charity</a:t>
            </a:r>
          </a:p>
          <a:p>
            <a:endParaRPr lang="en-US" sz="180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2A1D8D-11DB-4254-AA94-CED5AE92D8F9}" type="slidenum">
              <a:rPr lang="en-US" smtClean="0"/>
              <a:t>8</a:t>
            </a:fld>
            <a:endParaRPr lang="en-US"/>
          </a:p>
        </p:txBody>
      </p:sp>
    </p:spTree>
    <p:extLst>
      <p:ext uri="{BB962C8B-B14F-4D97-AF65-F5344CB8AC3E}">
        <p14:creationId xmlns:p14="http://schemas.microsoft.com/office/powerpoint/2010/main" val="235361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Levy is a tax; Tribute is a result. Levy is collected from people to serve a particular need. The word for “tribute” is alba, although it’s not in the SHM. WHAT IS in the SHM is submission, with the word </a:t>
            </a:r>
            <a:r>
              <a:rPr lang="en-US" dirty="0" err="1"/>
              <a:t>oro’ul</a:t>
            </a:r>
            <a:r>
              <a:rPr lang="en-US" dirty="0"/>
              <a:t>.—examples of submission occur more than a dozen times.</a:t>
            </a:r>
          </a:p>
          <a:p>
            <a:endParaRPr lang="en-US" dirty="0"/>
          </a:p>
          <a:p>
            <a:r>
              <a:rPr lang="en-US" dirty="0"/>
              <a:t>Tribute is a function of a conquering empire. This is an environment where you either have territory (spread across the tribe) or you are in rivalry with someone at the borders over their territory. There really is no peace here. Sometimes there are truces or trade alliances, but groups usually are paying tribute to their bigger neighbors.</a:t>
            </a:r>
          </a:p>
          <a:p>
            <a:endParaRPr lang="en-US" dirty="0"/>
          </a:p>
          <a:p>
            <a:r>
              <a:rPr lang="en-US" dirty="0"/>
              <a:t>Conquering works like this. You go to a town. There might be token resistance, but they might submit quickly, if they see you’re a lot stronger. So after submitting, they pay tribute.</a:t>
            </a:r>
          </a:p>
          <a:p>
            <a:endParaRPr lang="en-US" dirty="0"/>
          </a:p>
          <a:p>
            <a:r>
              <a:rPr lang="en-US" dirty="0"/>
              <a:t>Submission and tribute go together. Chinggis sends his son </a:t>
            </a:r>
            <a:r>
              <a:rPr lang="en-US" dirty="0" err="1"/>
              <a:t>Joci</a:t>
            </a:r>
            <a:r>
              <a:rPr lang="en-US" dirty="0"/>
              <a:t> north, and </a:t>
            </a:r>
            <a:r>
              <a:rPr lang="en-US" dirty="0" err="1"/>
              <a:t>Joci</a:t>
            </a:r>
            <a:r>
              <a:rPr lang="en-US" dirty="0"/>
              <a:t> brings the people (the </a:t>
            </a:r>
            <a:r>
              <a:rPr lang="en-US" dirty="0" err="1"/>
              <a:t>Sibers</a:t>
            </a:r>
            <a:r>
              <a:rPr lang="en-US" dirty="0"/>
              <a:t> of Siberia) under submission. When he comes back, he comes with envoys who bring tribute. They’re called gifts at times, but they’re mandatory, part of the homages. Usually they contribute some warriors to enlarge the army. And some sort of recurring agreement is reached, where they will pay tribute on an ongoing basis. </a:t>
            </a:r>
            <a:r>
              <a:rPr lang="en-US" dirty="0" err="1"/>
              <a:t>Chinggish</a:t>
            </a:r>
            <a:r>
              <a:rPr lang="en-US" dirty="0"/>
              <a:t> himself was paying tribute to the Jin dynasty of northern China, when he decided to stop, fight with them. He won, so then they paid him tribute. </a:t>
            </a:r>
          </a:p>
          <a:p>
            <a:r>
              <a:rPr lang="en-US" dirty="0"/>
              <a:t> The key is token resistance and quick submission.</a:t>
            </a:r>
          </a:p>
          <a:p>
            <a:endParaRPr lang="en-US" dirty="0"/>
          </a:p>
          <a:p>
            <a:r>
              <a:rPr lang="en-US" dirty="0"/>
              <a:t>If w/little resistance, maybe a marriage: </a:t>
            </a:r>
            <a:r>
              <a:rPr lang="en-US" dirty="0">
                <a:latin typeface="Times New Roman" panose="02020603050405020304" pitchFamily="18" charset="0"/>
              </a:rPr>
              <a:t>Chinggis marries </a:t>
            </a:r>
            <a:r>
              <a:rPr lang="en-US" dirty="0" err="1">
                <a:latin typeface="Times New Roman" panose="02020603050405020304" pitchFamily="18" charset="0"/>
              </a:rPr>
              <a:t>Joci’s</a:t>
            </a:r>
            <a:r>
              <a:rPr lang="en-US" dirty="0">
                <a:latin typeface="Times New Roman" panose="02020603050405020304" pitchFamily="18" charset="0"/>
              </a:rPr>
              <a:t> daughter to a son of the </a:t>
            </a:r>
            <a:r>
              <a:rPr lang="en-US" dirty="0" err="1">
                <a:latin typeface="Times New Roman" panose="02020603050405020304" pitchFamily="18" charset="0"/>
              </a:rPr>
              <a:t>Oyirat</a:t>
            </a:r>
            <a:r>
              <a:rPr lang="en-US" dirty="0">
                <a:latin typeface="Times New Roman" panose="02020603050405020304" pitchFamily="18" charset="0"/>
              </a:rPr>
              <a:t> when the Siberian leader  submits “before the others.” As Jack Weatherford notes, </a:t>
            </a:r>
            <a:r>
              <a:rPr lang="en-US" b="1" dirty="0">
                <a:latin typeface="Times New Roman" panose="02020603050405020304" pitchFamily="18" charset="0"/>
              </a:rPr>
              <a:t>extending kinship along with acceptance of submission was another way of indicating that the new group was now part of Chinggis’ empire: “tantamount to recognizing family ties with the whole nation. In this way, the idiom of kinship had expanded into a type of citizenship.”</a:t>
            </a:r>
          </a:p>
          <a:p>
            <a:r>
              <a:rPr lang="en-US" dirty="0"/>
              <a:t> </a:t>
            </a:r>
          </a:p>
          <a:p>
            <a:r>
              <a:rPr lang="en-US" dirty="0"/>
              <a:t>HOW DO THEY KNOW HOW MUCH TRIBUTE:  CENSUS TAKER – Chinggis appoints adopted son </a:t>
            </a:r>
            <a:r>
              <a:rPr lang="en-US" dirty="0" err="1"/>
              <a:t>Shigi</a:t>
            </a:r>
            <a:r>
              <a:rPr lang="en-US" dirty="0"/>
              <a:t> to write census in a blue book (</a:t>
            </a:r>
            <a:r>
              <a:rPr lang="en-US" dirty="0" err="1"/>
              <a:t>koke</a:t>
            </a:r>
            <a:r>
              <a:rPr lang="en-US" dirty="0"/>
              <a:t> </a:t>
            </a:r>
            <a:r>
              <a:rPr lang="en-US" dirty="0" err="1"/>
              <a:t>bicik</a:t>
            </a:r>
            <a:r>
              <a:rPr lang="en-US" dirty="0"/>
              <a:t>) which becomes the methodology for all future clerks and administrators</a:t>
            </a:r>
          </a:p>
          <a:p>
            <a:endParaRPr lang="en-US" dirty="0"/>
          </a:p>
          <a:p>
            <a:r>
              <a:rPr lang="en-US" dirty="0"/>
              <a:t>What if you did not submit?</a:t>
            </a:r>
          </a:p>
        </p:txBody>
      </p:sp>
      <p:sp>
        <p:nvSpPr>
          <p:cNvPr id="4" name="Slide Number Placeholder 3"/>
          <p:cNvSpPr>
            <a:spLocks noGrp="1"/>
          </p:cNvSpPr>
          <p:nvPr>
            <p:ph type="sldNum" sz="quarter" idx="5"/>
          </p:nvPr>
        </p:nvSpPr>
        <p:spPr/>
        <p:txBody>
          <a:bodyPr/>
          <a:lstStyle/>
          <a:p>
            <a:fld id="{A82A1D8D-11DB-4254-AA94-CED5AE92D8F9}" type="slidenum">
              <a:rPr lang="en-US" smtClean="0"/>
              <a:t>9</a:t>
            </a:fld>
            <a:endParaRPr lang="en-US"/>
          </a:p>
        </p:txBody>
      </p:sp>
    </p:spTree>
    <p:extLst>
      <p:ext uri="{BB962C8B-B14F-4D97-AF65-F5344CB8AC3E}">
        <p14:creationId xmlns:p14="http://schemas.microsoft.com/office/powerpoint/2010/main" val="274514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E1289-23D2-4E4E-BB83-75CF3A85DD87}"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2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E1289-23D2-4E4E-BB83-75CF3A85DD87}"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156904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E1289-23D2-4E4E-BB83-75CF3A85DD87}"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265198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3044752"/>
            <a:ext cx="7543801" cy="2824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4ADAC3FF-97B9-C653-E334-80CBFDF6A2D8}"/>
              </a:ext>
            </a:extLst>
          </p:cNvPr>
          <p:cNvSpPr>
            <a:spLocks noGrp="1"/>
          </p:cNvSpPr>
          <p:nvPr>
            <p:ph type="title"/>
          </p:nvPr>
        </p:nvSpPr>
        <p:spPr>
          <a:xfrm>
            <a:off x="822960" y="286604"/>
            <a:ext cx="7543800" cy="702303"/>
          </a:xfrm>
        </p:spPr>
        <p:txBody>
          <a:bodyPr/>
          <a:lstStyle/>
          <a:p>
            <a:r>
              <a:rPr lang="en-US"/>
              <a:t>Click to edit Master title style</a:t>
            </a:r>
          </a:p>
        </p:txBody>
      </p:sp>
      <p:sp>
        <p:nvSpPr>
          <p:cNvPr id="8" name="Date Placeholder 7">
            <a:extLst>
              <a:ext uri="{FF2B5EF4-FFF2-40B4-BE49-F238E27FC236}">
                <a16:creationId xmlns:a16="http://schemas.microsoft.com/office/drawing/2014/main" id="{D51CF994-1183-B6A3-0300-B66EC85C2B6E}"/>
              </a:ext>
            </a:extLst>
          </p:cNvPr>
          <p:cNvSpPr>
            <a:spLocks noGrp="1"/>
          </p:cNvSpPr>
          <p:nvPr>
            <p:ph type="dt" sz="half" idx="10"/>
          </p:nvPr>
        </p:nvSpPr>
        <p:spPr/>
        <p:txBody>
          <a:bodyPr/>
          <a:lstStyle/>
          <a:p>
            <a:fld id="{779E1289-23D2-4E4E-BB83-75CF3A85DD87}" type="datetimeFigureOut">
              <a:rPr lang="en-US" smtClean="0"/>
              <a:t>6/8/2023</a:t>
            </a:fld>
            <a:endParaRPr lang="en-US"/>
          </a:p>
        </p:txBody>
      </p:sp>
      <p:sp>
        <p:nvSpPr>
          <p:cNvPr id="9" name="Footer Placeholder 8">
            <a:extLst>
              <a:ext uri="{FF2B5EF4-FFF2-40B4-BE49-F238E27FC236}">
                <a16:creationId xmlns:a16="http://schemas.microsoft.com/office/drawing/2014/main" id="{4709F6BD-69BA-A214-C1CC-0AA8987CD7C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6CEADF6-A2D1-6166-684D-9E6310ACE856}"/>
              </a:ext>
            </a:extLst>
          </p:cNvPr>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8744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E1289-23D2-4E4E-BB83-75CF3A85DD87}"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A24DD-3510-4ED1-B4EB-00B54AA772B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0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841805"/>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923556"/>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9E1289-23D2-4E4E-BB83-75CF3A85DD87}"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124504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9E1289-23D2-4E4E-BB83-75CF3A85DD87}"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36148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6126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79E1289-23D2-4E4E-BB83-75CF3A85DD87}"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91108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9E1289-23D2-4E4E-BB83-75CF3A85DD87}" type="datetimeFigureOut">
              <a:rPr lang="en-US" smtClean="0"/>
              <a:t>6/8/2023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360382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9E1289-23D2-4E4E-BB83-75CF3A85DD87}" type="datetimeFigureOut">
              <a:rPr lang="en-US" smtClean="0"/>
              <a:t>6/8/2023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BA24DD-3510-4ED1-B4EB-00B54AA772BF}" type="slidenum">
              <a:rPr lang="en-US" smtClean="0"/>
              <a:t>‹#›</a:t>
            </a:fld>
            <a:endParaRPr lang="en-US"/>
          </a:p>
        </p:txBody>
      </p:sp>
    </p:spTree>
    <p:extLst>
      <p:ext uri="{BB962C8B-B14F-4D97-AF65-F5344CB8AC3E}">
        <p14:creationId xmlns:p14="http://schemas.microsoft.com/office/powerpoint/2010/main" val="17271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E1289-23D2-4E4E-BB83-75CF3A85DD87}"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A24DD-3510-4ED1-B4EB-00B54AA772BF}" type="slidenum">
              <a:rPr lang="en-US" smtClean="0"/>
              <a:t>‹#›</a:t>
            </a:fld>
            <a:endParaRPr lang="en-US"/>
          </a:p>
        </p:txBody>
      </p:sp>
    </p:spTree>
    <p:extLst>
      <p:ext uri="{BB962C8B-B14F-4D97-AF65-F5344CB8AC3E}">
        <p14:creationId xmlns:p14="http://schemas.microsoft.com/office/powerpoint/2010/main" val="136531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931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9E1289-23D2-4E4E-BB83-75CF3A85DD87}" type="datetimeFigureOut">
              <a:rPr lang="en-US" smtClean="0"/>
              <a:t>6/8/2023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5BA24DD-3510-4ED1-B4EB-00B54AA772BF}" type="slidenum">
              <a:rPr lang="en-US" smtClean="0"/>
              <a:t>‹#›</a:t>
            </a:fld>
            <a:endParaRPr lang="en-US"/>
          </a:p>
        </p:txBody>
      </p:sp>
      <p:cxnSp>
        <p:nvCxnSpPr>
          <p:cNvPr id="11" name="Straight Connector 10">
            <a:extLst>
              <a:ext uri="{FF2B5EF4-FFF2-40B4-BE49-F238E27FC236}">
                <a16:creationId xmlns:a16="http://schemas.microsoft.com/office/drawing/2014/main" id="{A258ED90-F7BD-86C5-3DE8-3D8EB4F114B7}"/>
              </a:ext>
            </a:extLst>
          </p:cNvPr>
          <p:cNvCxnSpPr/>
          <p:nvPr userDrawn="1"/>
        </p:nvCxnSpPr>
        <p:spPr>
          <a:xfrm>
            <a:off x="822959" y="1108547"/>
            <a:ext cx="7543801"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15805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orldcivilizationsbc-ad.weebly.com/mongol-empir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lendar&#10;&#10;Description automatically generated">
            <a:extLst>
              <a:ext uri="{FF2B5EF4-FFF2-40B4-BE49-F238E27FC236}">
                <a16:creationId xmlns:a16="http://schemas.microsoft.com/office/drawing/2014/main" id="{CCACB3A2-BC8C-6AD3-39CC-0E9AB9965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74" y="260825"/>
            <a:ext cx="3302538" cy="5003846"/>
          </a:xfrm>
          <a:prstGeom prst="rect">
            <a:avLst/>
          </a:prstGeom>
        </p:spPr>
      </p:pic>
      <p:cxnSp>
        <p:nvCxnSpPr>
          <p:cNvPr id="7" name="Straight Connector 1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1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6BA40FD-3A99-6AC2-A049-E37F4AACA532}"/>
              </a:ext>
            </a:extLst>
          </p:cNvPr>
          <p:cNvSpPr/>
          <p:nvPr/>
        </p:nvSpPr>
        <p:spPr>
          <a:xfrm>
            <a:off x="3264898" y="212207"/>
            <a:ext cx="6489290" cy="1569660"/>
          </a:xfrm>
          <a:prstGeom prst="rect">
            <a:avLst/>
          </a:prstGeom>
          <a:noFill/>
        </p:spPr>
        <p:txBody>
          <a:bodyPr wrap="square" lIns="91440" tIns="45720" rIns="91440" bIns="45720">
            <a:spAutoFit/>
          </a:bodyPr>
          <a:lstStyle/>
          <a:p>
            <a:pPr algn="ctr"/>
            <a:r>
              <a:rPr lang="en-US" sz="9600" b="1" dirty="0">
                <a:ln w="12700">
                  <a:solidFill>
                    <a:schemeClr val="accent1"/>
                  </a:solidFill>
                  <a:prstDash val="solid"/>
                </a:ln>
                <a:solidFill>
                  <a:srgbClr val="FFC000"/>
                </a:solidFill>
                <a:effectLst>
                  <a:outerShdw dist="38100" dir="2640000" algn="bl" rotWithShape="0">
                    <a:schemeClr val="accent1"/>
                  </a:outerShdw>
                </a:effectLst>
              </a:rPr>
              <a:t>15</a:t>
            </a:r>
            <a:r>
              <a:rPr lang="en-US" sz="9600" b="1" cap="none" spc="0" dirty="0">
                <a:ln w="12700">
                  <a:solidFill>
                    <a:schemeClr val="accent1"/>
                  </a:solidFill>
                  <a:prstDash val="solid"/>
                </a:ln>
                <a:solidFill>
                  <a:srgbClr val="FFC000"/>
                </a:solidFill>
                <a:effectLst>
                  <a:outerShdw dist="38100" dir="2640000" algn="bl" rotWithShape="0">
                    <a:schemeClr val="accent1"/>
                  </a:outerShdw>
                </a:effectLst>
              </a:rPr>
              <a:t>K</a:t>
            </a:r>
          </a:p>
        </p:txBody>
      </p:sp>
      <p:sp>
        <p:nvSpPr>
          <p:cNvPr id="8" name="Rectangle 7">
            <a:extLst>
              <a:ext uri="{FF2B5EF4-FFF2-40B4-BE49-F238E27FC236}">
                <a16:creationId xmlns:a16="http://schemas.microsoft.com/office/drawing/2014/main" id="{89DCA50D-8734-6442-46C0-A175D1FEF8D3}"/>
              </a:ext>
            </a:extLst>
          </p:cNvPr>
          <p:cNvSpPr/>
          <p:nvPr/>
        </p:nvSpPr>
        <p:spPr>
          <a:xfrm>
            <a:off x="4295671" y="1848351"/>
            <a:ext cx="4427744" cy="341632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b="1" cap="none" spc="0" dirty="0">
                <a:ln w="0"/>
                <a:solidFill>
                  <a:schemeClr val="accent1"/>
                </a:solidFill>
                <a:effectLst>
                  <a:outerShdw blurRad="38100" dist="25400" dir="5400000" algn="ctr" rotWithShape="0">
                    <a:srgbClr val="6E747A">
                      <a:alpha val="43000"/>
                    </a:srgbClr>
                  </a:outerShdw>
                </a:effectLst>
              </a:rPr>
              <a:t>15</a:t>
            </a:r>
            <a:r>
              <a:rPr lang="en-US" sz="5400" dirty="0">
                <a:ln w="0"/>
                <a:solidFill>
                  <a:schemeClr val="accent1"/>
                </a:solidFill>
                <a:effectLst>
                  <a:outerShdw blurRad="38100" dist="25400" dir="5400000" algn="ctr" rotWithShape="0">
                    <a:srgbClr val="6E747A">
                      <a:alpha val="43000"/>
                    </a:srgbClr>
                  </a:outerShdw>
                </a:effectLst>
              </a:rPr>
              <a:t> Minutes of History </a:t>
            </a:r>
          </a:p>
          <a:p>
            <a:pPr algn="ctr"/>
            <a:r>
              <a:rPr lang="en-US" sz="5400" dirty="0">
                <a:ln w="0"/>
                <a:solidFill>
                  <a:schemeClr val="accent1"/>
                </a:solidFill>
                <a:effectLst>
                  <a:outerShdw blurRad="38100" dist="25400" dir="5400000" algn="ctr" rotWithShape="0">
                    <a:srgbClr val="6E747A">
                      <a:alpha val="43000"/>
                    </a:srgbClr>
                  </a:outerShdw>
                </a:effectLst>
              </a:rPr>
              <a:t>with Kajmeister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5820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1456201" y="1445559"/>
            <a:ext cx="3923444" cy="2160444"/>
          </a:xfrm>
          <a:prstGeom prst="rect">
            <a:avLst/>
          </a:prstGeom>
        </p:spPr>
        <p:txBody>
          <a:bodyPr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ala &amp; </a:t>
            </a:r>
            <a:r>
              <a:rPr lang="en-US" sz="3600" b="1" dirty="0" err="1">
                <a:latin typeface="Times New Roman" panose="02020603050405020304" pitchFamily="18" charset="0"/>
                <a:cs typeface="Times New Roman" panose="02020603050405020304" pitchFamily="18" charset="0"/>
              </a:rPr>
              <a:t>dawuli</a:t>
            </a:r>
            <a:r>
              <a:rPr lang="en-US" sz="3600" b="1" dirty="0">
                <a:latin typeface="Times New Roman" panose="02020603050405020304" pitchFamily="18" charset="0"/>
                <a:cs typeface="Times New Roman" panose="02020603050405020304" pitchFamily="18" charset="0"/>
              </a:rPr>
              <a:t> </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plunder, quarrel, raid, destruction</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8C792FC3-3B12-C9CF-D776-EC9F97078ECD}"/>
              </a:ext>
            </a:extLst>
          </p:cNvPr>
          <p:cNvSpPr>
            <a:spLocks noGrp="1"/>
          </p:cNvSpPr>
          <p:nvPr>
            <p:ph type="title"/>
          </p:nvPr>
        </p:nvSpPr>
        <p:spPr>
          <a:xfrm>
            <a:off x="822960" y="286604"/>
            <a:ext cx="7543800" cy="904241"/>
          </a:xfrm>
        </p:spPr>
        <p:txBody>
          <a:bodyPr/>
          <a:lstStyle/>
          <a:p>
            <a:r>
              <a:rPr lang="en-US" dirty="0"/>
              <a:t>Plunder</a:t>
            </a:r>
            <a:endParaRPr lang="en-US" sz="2800" dirty="0"/>
          </a:p>
        </p:txBody>
      </p:sp>
      <p:sp>
        <p:nvSpPr>
          <p:cNvPr id="4" name="TextBox 3">
            <a:extLst>
              <a:ext uri="{FF2B5EF4-FFF2-40B4-BE49-F238E27FC236}">
                <a16:creationId xmlns:a16="http://schemas.microsoft.com/office/drawing/2014/main" id="{002234EE-DD98-1B6E-EAD6-931FA31423C2}"/>
              </a:ext>
            </a:extLst>
          </p:cNvPr>
          <p:cNvSpPr txBox="1"/>
          <p:nvPr/>
        </p:nvSpPr>
        <p:spPr>
          <a:xfrm>
            <a:off x="822960" y="4268581"/>
            <a:ext cx="7655810" cy="1384995"/>
          </a:xfrm>
          <a:prstGeom prst="rect">
            <a:avLst/>
          </a:prstGeom>
          <a:noFill/>
        </p:spPr>
        <p:txBody>
          <a:bodyPr wrap="square" rtlCol="0">
            <a:spAutoFit/>
          </a:bodyPr>
          <a:lstStyle/>
          <a:p>
            <a:pPr algn="l"/>
            <a:r>
              <a:rPr lang="en-US" sz="2800" b="0" i="0" u="none" strike="noStrike" baseline="0" dirty="0">
                <a:latin typeface="Adobe Garamond Pro" panose="02020502060506020403" pitchFamily="18" charset="0"/>
              </a:rPr>
              <a:t>…exterminated, down to</a:t>
            </a:r>
          </a:p>
          <a:p>
            <a:pPr algn="l"/>
            <a:r>
              <a:rPr lang="en-US" sz="2800" b="0" i="0" u="none" strike="noStrike" baseline="0" dirty="0">
                <a:latin typeface="Adobe Garamond Pro" panose="02020502060506020403" pitchFamily="18" charset="0"/>
              </a:rPr>
              <a:t>The offspring of their offspring:</a:t>
            </a:r>
          </a:p>
          <a:p>
            <a:pPr algn="l"/>
            <a:r>
              <a:rPr lang="en-US" sz="2800" b="0" i="0" u="none" strike="noStrike" baseline="0" dirty="0">
                <a:latin typeface="Adobe Garamond Pro" panose="02020502060506020403" pitchFamily="18" charset="0"/>
              </a:rPr>
              <a:t>They were blown </a:t>
            </a:r>
            <a:r>
              <a:rPr lang="en-US" sz="2800" b="0" i="1" u="none" strike="noStrike" baseline="0" dirty="0">
                <a:latin typeface="Adobe Garamond Pro" panose="02020502060506020403" pitchFamily="18" charset="0"/>
              </a:rPr>
              <a:t>to the winds </a:t>
            </a:r>
            <a:r>
              <a:rPr lang="en-US" sz="2800" b="0" i="0" u="none" strike="noStrike" baseline="0" dirty="0">
                <a:latin typeface="Adobe Garamond Pro" panose="02020502060506020403" pitchFamily="18" charset="0"/>
              </a:rPr>
              <a:t>like </a:t>
            </a:r>
            <a:r>
              <a:rPr lang="en-US" sz="2800" b="0" i="1" u="none" strike="noStrike" baseline="0" dirty="0">
                <a:latin typeface="Adobe Garamond Pro" panose="02020502060506020403" pitchFamily="18" charset="0"/>
              </a:rPr>
              <a:t>hearth</a:t>
            </a:r>
            <a:r>
              <a:rPr lang="en-US" sz="2800" b="0" i="0" u="none" strike="noStrike" baseline="0" dirty="0">
                <a:latin typeface="Adobe Garamond Pro" panose="02020502060506020403" pitchFamily="18" charset="0"/>
              </a:rPr>
              <a:t>-ashes</a:t>
            </a:r>
            <a:endParaRPr lang="en-US" sz="2800" dirty="0">
              <a:latin typeface="Adobe Garamond Pro" panose="02020502060506020403" pitchFamily="18" charset="0"/>
            </a:endParaRPr>
          </a:p>
        </p:txBody>
      </p:sp>
      <p:pic>
        <p:nvPicPr>
          <p:cNvPr id="9" name="Picture 8" descr="A picture containing background pattern&#10;&#10;Description automatically generated">
            <a:extLst>
              <a:ext uri="{FF2B5EF4-FFF2-40B4-BE49-F238E27FC236}">
                <a16:creationId xmlns:a16="http://schemas.microsoft.com/office/drawing/2014/main" id="{D4D32307-D242-34D7-173D-E1B0FECAD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067" y="492975"/>
            <a:ext cx="3076108" cy="4104426"/>
          </a:xfrm>
          <a:prstGeom prst="rect">
            <a:avLst/>
          </a:prstGeom>
        </p:spPr>
      </p:pic>
      <p:cxnSp>
        <p:nvCxnSpPr>
          <p:cNvPr id="14" name="Straight Connector 13">
            <a:extLst>
              <a:ext uri="{FF2B5EF4-FFF2-40B4-BE49-F238E27FC236}">
                <a16:creationId xmlns:a16="http://schemas.microsoft.com/office/drawing/2014/main" id="{31E93AE7-4C96-A619-EFFB-89DE36FAF948}"/>
              </a:ext>
            </a:extLst>
          </p:cNvPr>
          <p:cNvCxnSpPr/>
          <p:nvPr/>
        </p:nvCxnSpPr>
        <p:spPr>
          <a:xfrm>
            <a:off x="777240" y="1089764"/>
            <a:ext cx="7208573" cy="0"/>
          </a:xfrm>
          <a:prstGeom prst="line">
            <a:avLst/>
          </a:prstGeom>
          <a:ln w="25400">
            <a:solidFill>
              <a:schemeClr val="accent2"/>
            </a:solidFill>
          </a:ln>
        </p:spPr>
        <p:style>
          <a:lnRef idx="1">
            <a:schemeClr val="accent4"/>
          </a:lnRef>
          <a:fillRef idx="0">
            <a:schemeClr val="accent4"/>
          </a:fillRef>
          <a:effectRef idx="0">
            <a:schemeClr val="accent4"/>
          </a:effectRef>
          <a:fontRef idx="minor">
            <a:schemeClr val="tx1"/>
          </a:fontRef>
        </p:style>
      </p:cxnSp>
      <p:grpSp>
        <p:nvGrpSpPr>
          <p:cNvPr id="5" name="Group 4">
            <a:extLst>
              <a:ext uri="{FF2B5EF4-FFF2-40B4-BE49-F238E27FC236}">
                <a16:creationId xmlns:a16="http://schemas.microsoft.com/office/drawing/2014/main" id="{68A00204-34A5-5DC9-F95E-6FDE0485A870}"/>
              </a:ext>
            </a:extLst>
          </p:cNvPr>
          <p:cNvGrpSpPr/>
          <p:nvPr/>
        </p:nvGrpSpPr>
        <p:grpSpPr>
          <a:xfrm>
            <a:off x="720653" y="5910470"/>
            <a:ext cx="7943528" cy="785567"/>
            <a:chOff x="720653" y="5834650"/>
            <a:chExt cx="7943528" cy="861388"/>
          </a:xfrm>
        </p:grpSpPr>
        <p:sp>
          <p:nvSpPr>
            <p:cNvPr id="6" name="Google Shape;79;p15">
              <a:extLst>
                <a:ext uri="{FF2B5EF4-FFF2-40B4-BE49-F238E27FC236}">
                  <a16:creationId xmlns:a16="http://schemas.microsoft.com/office/drawing/2014/main" id="{072897ED-32BA-2B33-2A96-EBDBF0DED21C}"/>
                </a:ext>
              </a:extLst>
            </p:cNvPr>
            <p:cNvSpPr/>
            <p:nvPr/>
          </p:nvSpPr>
          <p:spPr>
            <a:xfrm>
              <a:off x="720653" y="5880734"/>
              <a:ext cx="2274270" cy="815304"/>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7" name="Google Shape;80;p15">
              <a:extLst>
                <a:ext uri="{FF2B5EF4-FFF2-40B4-BE49-F238E27FC236}">
                  <a16:creationId xmlns:a16="http://schemas.microsoft.com/office/drawing/2014/main" id="{0C0A17F3-C41E-C4B8-4943-392C305B60A4}"/>
                </a:ext>
              </a:extLst>
            </p:cNvPr>
            <p:cNvSpPr/>
            <p:nvPr/>
          </p:nvSpPr>
          <p:spPr>
            <a:xfrm>
              <a:off x="2687587" y="5857692"/>
              <a:ext cx="3233394" cy="815304"/>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8" name="Google Shape;82;p15">
              <a:extLst>
                <a:ext uri="{FF2B5EF4-FFF2-40B4-BE49-F238E27FC236}">
                  <a16:creationId xmlns:a16="http://schemas.microsoft.com/office/drawing/2014/main" id="{5404D6C3-B286-3571-3BF7-7D98D3197060}"/>
                </a:ext>
              </a:extLst>
            </p:cNvPr>
            <p:cNvSpPr/>
            <p:nvPr/>
          </p:nvSpPr>
          <p:spPr>
            <a:xfrm>
              <a:off x="5625690" y="5834650"/>
              <a:ext cx="3038491" cy="815304"/>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grpSp>
    </p:spTree>
    <p:extLst>
      <p:ext uri="{BB962C8B-B14F-4D97-AF65-F5344CB8AC3E}">
        <p14:creationId xmlns:p14="http://schemas.microsoft.com/office/powerpoint/2010/main" val="408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1292620" y="0"/>
            <a:ext cx="7229080" cy="2997200"/>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85750" indent="-285750">
              <a:buFont typeface="Arial" panose="020B0604020202020204" pitchFamily="34" charset="0"/>
              <a:buChar char="•"/>
            </a:pPr>
            <a:endParaRPr lang="en-US" sz="2800" dirty="0"/>
          </a:p>
        </p:txBody>
      </p:sp>
      <p:sp>
        <p:nvSpPr>
          <p:cNvPr id="3" name="Title 2">
            <a:extLst>
              <a:ext uri="{FF2B5EF4-FFF2-40B4-BE49-F238E27FC236}">
                <a16:creationId xmlns:a16="http://schemas.microsoft.com/office/drawing/2014/main" id="{8C792FC3-3B12-C9CF-D776-EC9F97078ECD}"/>
              </a:ext>
            </a:extLst>
          </p:cNvPr>
          <p:cNvSpPr>
            <a:spLocks noGrp="1"/>
          </p:cNvSpPr>
          <p:nvPr>
            <p:ph type="title"/>
          </p:nvPr>
        </p:nvSpPr>
        <p:spPr>
          <a:xfrm>
            <a:off x="822960" y="286604"/>
            <a:ext cx="7543800" cy="904241"/>
          </a:xfrm>
        </p:spPr>
        <p:txBody>
          <a:bodyPr/>
          <a:lstStyle/>
          <a:p>
            <a:r>
              <a:rPr lang="en-US" dirty="0"/>
              <a:t>Reform/Dissolution</a:t>
            </a:r>
            <a:endParaRPr lang="en-US" sz="2800" dirty="0"/>
          </a:p>
        </p:txBody>
      </p:sp>
      <p:graphicFrame>
        <p:nvGraphicFramePr>
          <p:cNvPr id="20" name="Diagram 19">
            <a:extLst>
              <a:ext uri="{FF2B5EF4-FFF2-40B4-BE49-F238E27FC236}">
                <a16:creationId xmlns:a16="http://schemas.microsoft.com/office/drawing/2014/main" id="{64FF396C-5629-546D-C945-22B3D07D702F}"/>
              </a:ext>
            </a:extLst>
          </p:cNvPr>
          <p:cNvGraphicFramePr/>
          <p:nvPr>
            <p:extLst>
              <p:ext uri="{D42A27DB-BD31-4B8C-83A1-F6EECF244321}">
                <p14:modId xmlns:p14="http://schemas.microsoft.com/office/powerpoint/2010/main" val="4052799902"/>
              </p:ext>
            </p:extLst>
          </p:nvPr>
        </p:nvGraphicFramePr>
        <p:xfrm>
          <a:off x="1158187" y="854944"/>
          <a:ext cx="6940303" cy="3253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25D24399-3F15-C959-9D96-D704C5EA8E4D}"/>
              </a:ext>
            </a:extLst>
          </p:cNvPr>
          <p:cNvSpPr txBox="1"/>
          <p:nvPr/>
        </p:nvSpPr>
        <p:spPr>
          <a:xfrm>
            <a:off x="644056" y="3465993"/>
            <a:ext cx="5103608" cy="187743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sz="2400" i="1" dirty="0">
                <a:effectLst/>
                <a:latin typeface="Times New Roman" panose="02020603050405020304" pitchFamily="18" charset="0"/>
                <a:ea typeface="Times New Roman" panose="02020603050405020304" pitchFamily="18" charset="0"/>
              </a:rPr>
              <a:t>Reform =Levy &amp; Tribute = 10% tax</a:t>
            </a:r>
          </a:p>
          <a:p>
            <a:pPr marL="285750" indent="-285750">
              <a:spcBef>
                <a:spcPts val="600"/>
              </a:spcBef>
              <a:spcAft>
                <a:spcPts val="600"/>
              </a:spcAft>
              <a:buFont typeface="Arial" panose="020B0604020202020204" pitchFamily="34" charset="0"/>
              <a:buChar char="•"/>
            </a:pPr>
            <a:r>
              <a:rPr lang="en-US" sz="2400" i="1" dirty="0">
                <a:latin typeface="Times New Roman" panose="02020603050405020304" pitchFamily="18" charset="0"/>
              </a:rPr>
              <a:t>Plunder continues (1256)</a:t>
            </a:r>
          </a:p>
          <a:p>
            <a:pPr marL="285750" indent="-285750">
              <a:spcBef>
                <a:spcPts val="600"/>
              </a:spcBef>
              <a:spcAft>
                <a:spcPts val="600"/>
              </a:spcAft>
              <a:buFont typeface="Arial" panose="020B0604020202020204" pitchFamily="34" charset="0"/>
              <a:buChar char="•"/>
            </a:pPr>
            <a:r>
              <a:rPr lang="en-US" sz="2400" i="1" dirty="0">
                <a:latin typeface="Times New Roman" panose="02020603050405020304" pitchFamily="18" charset="0"/>
                <a:ea typeface="Times New Roman" panose="02020603050405020304" pitchFamily="18" charset="0"/>
              </a:rPr>
              <a:t>After 1260 4 khanates separate   levy/tribute</a:t>
            </a:r>
          </a:p>
        </p:txBody>
      </p:sp>
      <p:cxnSp>
        <p:nvCxnSpPr>
          <p:cNvPr id="29" name="Straight Connector 28">
            <a:extLst>
              <a:ext uri="{FF2B5EF4-FFF2-40B4-BE49-F238E27FC236}">
                <a16:creationId xmlns:a16="http://schemas.microsoft.com/office/drawing/2014/main" id="{47E47F72-4BEF-922B-3812-8A15589C7CDC}"/>
              </a:ext>
            </a:extLst>
          </p:cNvPr>
          <p:cNvCxnSpPr/>
          <p:nvPr/>
        </p:nvCxnSpPr>
        <p:spPr>
          <a:xfrm>
            <a:off x="777240" y="1089764"/>
            <a:ext cx="7208573" cy="0"/>
          </a:xfrm>
          <a:prstGeom prst="line">
            <a:avLst/>
          </a:prstGeom>
          <a:ln w="25400">
            <a:solidFill>
              <a:schemeClr val="accent2"/>
            </a:solidFill>
          </a:ln>
        </p:spPr>
        <p:style>
          <a:lnRef idx="1">
            <a:schemeClr val="accent4"/>
          </a:lnRef>
          <a:fillRef idx="0">
            <a:schemeClr val="accent4"/>
          </a:fillRef>
          <a:effectRef idx="0">
            <a:schemeClr val="accent4"/>
          </a:effectRef>
          <a:fontRef idx="minor">
            <a:schemeClr val="tx1"/>
          </a:fontRef>
        </p:style>
      </p:cxnSp>
      <p:grpSp>
        <p:nvGrpSpPr>
          <p:cNvPr id="8" name="Group 7">
            <a:extLst>
              <a:ext uri="{FF2B5EF4-FFF2-40B4-BE49-F238E27FC236}">
                <a16:creationId xmlns:a16="http://schemas.microsoft.com/office/drawing/2014/main" id="{A7718CBE-9D18-E0EB-4EBC-37691EA0FEE8}"/>
              </a:ext>
            </a:extLst>
          </p:cNvPr>
          <p:cNvGrpSpPr/>
          <p:nvPr/>
        </p:nvGrpSpPr>
        <p:grpSpPr>
          <a:xfrm>
            <a:off x="720653" y="5923533"/>
            <a:ext cx="7943528" cy="759441"/>
            <a:chOff x="720653" y="5923533"/>
            <a:chExt cx="7943528" cy="759441"/>
          </a:xfrm>
        </p:grpSpPr>
        <p:sp>
          <p:nvSpPr>
            <p:cNvPr id="5" name="Google Shape;79;p15">
              <a:extLst>
                <a:ext uri="{FF2B5EF4-FFF2-40B4-BE49-F238E27FC236}">
                  <a16:creationId xmlns:a16="http://schemas.microsoft.com/office/drawing/2014/main" id="{B3C46FAB-57F2-4E8F-2F71-C245327FBC13}"/>
                </a:ext>
              </a:extLst>
            </p:cNvPr>
            <p:cNvSpPr/>
            <p:nvPr/>
          </p:nvSpPr>
          <p:spPr>
            <a:xfrm>
              <a:off x="720653" y="5939435"/>
              <a:ext cx="2274270" cy="74353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6" name="Google Shape;80;p15">
              <a:extLst>
                <a:ext uri="{FF2B5EF4-FFF2-40B4-BE49-F238E27FC236}">
                  <a16:creationId xmlns:a16="http://schemas.microsoft.com/office/drawing/2014/main" id="{9658017D-8543-A702-F3B0-33B47CD5F448}"/>
                </a:ext>
              </a:extLst>
            </p:cNvPr>
            <p:cNvSpPr/>
            <p:nvPr/>
          </p:nvSpPr>
          <p:spPr>
            <a:xfrm>
              <a:off x="2687587" y="5931484"/>
              <a:ext cx="3233394" cy="74353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7" name="Google Shape;82;p15">
              <a:extLst>
                <a:ext uri="{FF2B5EF4-FFF2-40B4-BE49-F238E27FC236}">
                  <a16:creationId xmlns:a16="http://schemas.microsoft.com/office/drawing/2014/main" id="{D5463C3C-60A9-CF83-2F18-733E73671FB0}"/>
                </a:ext>
              </a:extLst>
            </p:cNvPr>
            <p:cNvSpPr/>
            <p:nvPr/>
          </p:nvSpPr>
          <p:spPr>
            <a:xfrm>
              <a:off x="5625690" y="5923533"/>
              <a:ext cx="3038491" cy="74353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grpSp>
      <p:pic>
        <p:nvPicPr>
          <p:cNvPr id="4" name="Content Placeholder 6" descr="Map&#10;&#10;Description automatically generated">
            <a:extLst>
              <a:ext uri="{FF2B5EF4-FFF2-40B4-BE49-F238E27FC236}">
                <a16:creationId xmlns:a16="http://schemas.microsoft.com/office/drawing/2014/main" id="{26CBC1BD-C7E5-B206-513F-2FC4EBE108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5934" y="3641132"/>
            <a:ext cx="2596687" cy="1870987"/>
          </a:xfrm>
          <a:prstGeom prst="rect">
            <a:avLst/>
          </a:prstGeom>
        </p:spPr>
      </p:pic>
    </p:spTree>
    <p:extLst>
      <p:ext uri="{BB962C8B-B14F-4D97-AF65-F5344CB8AC3E}">
        <p14:creationId xmlns:p14="http://schemas.microsoft.com/office/powerpoint/2010/main" val="32981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graphicEl>
                                              <a:dgm id="{0D3FA2BE-A6DF-4554-8109-97AE9AA5E0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graphicEl>
                                              <a:dgm id="{58A237C1-5D08-4216-AB0E-3FB9FB682BC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graphicEl>
                                              <a:dgm id="{430D6DA5-6E25-45EA-A58D-DE35CE393FB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graphicEl>
                                              <a:dgm id="{3E62DA90-3910-41D6-A6B5-06838B248DA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graphicEl>
                                              <a:dgm id="{5AD022C6-E855-4DD3-95FA-0B1436081B5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graphicEl>
                                              <a:dgm id="{D476D1E4-6CA8-4F4E-AD77-90DFE665703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graphicEl>
                                              <a:dgm id="{A390F36F-C220-4123-B057-113CE630FBB2}"/>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graphicEl>
                                              <a:dgm id="{9D04F2DB-A2E9-4B2D-B010-E909D586505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graphicEl>
                                              <a:dgm id="{E85ECBE9-2CC1-49AB-95B0-03FD507E7F7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0"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p:txBody>
          <a:bodyPr>
            <a:normAutofit/>
          </a:bodyPr>
          <a:lstStyle/>
          <a:p>
            <a:r>
              <a:rPr lang="en-US" dirty="0">
                <a:solidFill>
                  <a:schemeClr val="tx1"/>
                </a:solidFill>
              </a:rPr>
              <a:t>Summary &amp; T/F Ideas?</a:t>
            </a:r>
          </a:p>
        </p:txBody>
      </p:sp>
      <p:sp>
        <p:nvSpPr>
          <p:cNvPr id="4" name="Content Placeholder 4">
            <a:extLst>
              <a:ext uri="{FF2B5EF4-FFF2-40B4-BE49-F238E27FC236}">
                <a16:creationId xmlns:a16="http://schemas.microsoft.com/office/drawing/2014/main" id="{0CBC53E0-BA6E-5927-E19A-E9F2C679B079}"/>
              </a:ext>
            </a:extLst>
          </p:cNvPr>
          <p:cNvSpPr txBox="1">
            <a:spLocks/>
          </p:cNvSpPr>
          <p:nvPr/>
        </p:nvSpPr>
        <p:spPr>
          <a:xfrm>
            <a:off x="929641" y="1105543"/>
            <a:ext cx="7700887" cy="45671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Subjects pay tribute, not plunder.</a:t>
            </a:r>
          </a:p>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Census takers tally the tribute payers to take 10%. Not “sacked” or plundered with tribute</a:t>
            </a:r>
          </a:p>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Resisting cities are destroyed. 100% is taken (inventoried), not 10%. </a:t>
            </a:r>
          </a:p>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Fewer cities plundered when fewer resisted.</a:t>
            </a:r>
          </a:p>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Plunder still continued.</a:t>
            </a:r>
          </a:p>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After empire dissolves, </a:t>
            </a:r>
            <a:r>
              <a:rPr lang="en-US" sz="2400" b="1" i="1" dirty="0">
                <a:solidFill>
                  <a:schemeClr val="tx1"/>
                </a:solidFill>
                <a:latin typeface="Calibri" panose="020F0502020204030204" pitchFamily="34" charset="0"/>
                <a:cs typeface="Calibri" panose="020F0502020204030204" pitchFamily="34" charset="0"/>
              </a:rPr>
              <a:t>Pax </a:t>
            </a:r>
            <a:r>
              <a:rPr lang="en-US" sz="2400" b="1" i="1" dirty="0" err="1">
                <a:solidFill>
                  <a:schemeClr val="tx1"/>
                </a:solidFill>
                <a:latin typeface="Calibri" panose="020F0502020204030204" pitchFamily="34" charset="0"/>
                <a:cs typeface="Calibri" panose="020F0502020204030204" pitchFamily="34" charset="0"/>
              </a:rPr>
              <a:t>Mongolica</a:t>
            </a:r>
            <a:r>
              <a:rPr lang="en-US" sz="2400" b="1" i="1" dirty="0">
                <a:solidFill>
                  <a:schemeClr val="tx1"/>
                </a:solidFill>
                <a:latin typeface="Calibri" panose="020F0502020204030204" pitchFamily="34" charset="0"/>
                <a:cs typeface="Calibri" panose="020F0502020204030204" pitchFamily="34" charset="0"/>
              </a:rPr>
              <a:t>.</a:t>
            </a:r>
          </a:p>
          <a:p>
            <a:pPr marL="231775" indent="-231775">
              <a:buClrTx/>
              <a:buFont typeface="Arial" panose="020B0604020202020204" pitchFamily="34" charset="0"/>
              <a:buChar char="•"/>
            </a:pPr>
            <a:r>
              <a:rPr lang="en-US" sz="2400" i="1" dirty="0">
                <a:solidFill>
                  <a:schemeClr val="tx1"/>
                </a:solidFill>
                <a:latin typeface="Calibri" panose="020F0502020204030204" pitchFamily="34" charset="0"/>
                <a:cs typeface="Calibri" panose="020F0502020204030204" pitchFamily="34" charset="0"/>
              </a:rPr>
              <a:t>Growing level of merchant taxes (</a:t>
            </a:r>
            <a:r>
              <a:rPr lang="en-US" sz="2400" i="1" dirty="0" err="1">
                <a:solidFill>
                  <a:schemeClr val="tx1"/>
                </a:solidFill>
                <a:latin typeface="Calibri" panose="020F0502020204030204" pitchFamily="34" charset="0"/>
                <a:cs typeface="Calibri" panose="020F0502020204030204" pitchFamily="34" charset="0"/>
              </a:rPr>
              <a:t>tamgha</a:t>
            </a:r>
            <a:r>
              <a:rPr lang="en-US" sz="2400" i="1" dirty="0">
                <a:solidFill>
                  <a:schemeClr val="tx1"/>
                </a:solidFill>
                <a:latin typeface="Calibri" panose="020F0502020204030204" pitchFamily="34" charset="0"/>
                <a:cs typeface="Calibri" panose="020F0502020204030204" pitchFamily="34" charset="0"/>
              </a:rPr>
              <a:t>) replace other sources.</a:t>
            </a:r>
          </a:p>
          <a:p>
            <a:pPr marL="231775" indent="-231775">
              <a:buClrTx/>
              <a:buFont typeface="Arial" panose="020B0604020202020204" pitchFamily="34" charset="0"/>
              <a:buChar char="•"/>
            </a:pPr>
            <a:endParaRPr lang="en-US" sz="2400" i="1" dirty="0">
              <a:solidFill>
                <a:schemeClr val="tx1"/>
              </a:solidFill>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en-US" sz="2400" i="1" dirty="0">
              <a:solidFill>
                <a:schemeClr val="tx1"/>
              </a:solidFill>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5AD714E2-1136-18FD-A9D5-1471DF3E4804}"/>
              </a:ext>
            </a:extLst>
          </p:cNvPr>
          <p:cNvGrpSpPr/>
          <p:nvPr/>
        </p:nvGrpSpPr>
        <p:grpSpPr>
          <a:xfrm>
            <a:off x="720653" y="5591211"/>
            <a:ext cx="7943528" cy="702302"/>
            <a:chOff x="720653" y="5923533"/>
            <a:chExt cx="7943528" cy="759441"/>
          </a:xfrm>
        </p:grpSpPr>
        <p:sp>
          <p:nvSpPr>
            <p:cNvPr id="12" name="Google Shape;79;p15">
              <a:extLst>
                <a:ext uri="{FF2B5EF4-FFF2-40B4-BE49-F238E27FC236}">
                  <a16:creationId xmlns:a16="http://schemas.microsoft.com/office/drawing/2014/main" id="{172D0234-8CBB-A830-E464-9EA8DD9A4248}"/>
                </a:ext>
              </a:extLst>
            </p:cNvPr>
            <p:cNvSpPr/>
            <p:nvPr/>
          </p:nvSpPr>
          <p:spPr>
            <a:xfrm>
              <a:off x="720653" y="5939435"/>
              <a:ext cx="2274270" cy="743539"/>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13" name="Google Shape;80;p15">
              <a:extLst>
                <a:ext uri="{FF2B5EF4-FFF2-40B4-BE49-F238E27FC236}">
                  <a16:creationId xmlns:a16="http://schemas.microsoft.com/office/drawing/2014/main" id="{B56CCCD4-113B-71B6-7ECA-81DF431347E1}"/>
                </a:ext>
              </a:extLst>
            </p:cNvPr>
            <p:cNvSpPr/>
            <p:nvPr/>
          </p:nvSpPr>
          <p:spPr>
            <a:xfrm>
              <a:off x="2687587" y="5931484"/>
              <a:ext cx="3233394" cy="743539"/>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14" name="Google Shape;82;p15">
              <a:extLst>
                <a:ext uri="{FF2B5EF4-FFF2-40B4-BE49-F238E27FC236}">
                  <a16:creationId xmlns:a16="http://schemas.microsoft.com/office/drawing/2014/main" id="{29226D1B-F7A0-7761-57C8-452FCC0D8E9D}"/>
                </a:ext>
              </a:extLst>
            </p:cNvPr>
            <p:cNvSpPr/>
            <p:nvPr/>
          </p:nvSpPr>
          <p:spPr>
            <a:xfrm>
              <a:off x="5625690" y="5923533"/>
              <a:ext cx="3038491" cy="743539"/>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grpSp>
    </p:spTree>
    <p:extLst>
      <p:ext uri="{BB962C8B-B14F-4D97-AF65-F5344CB8AC3E}">
        <p14:creationId xmlns:p14="http://schemas.microsoft.com/office/powerpoint/2010/main" val="1558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p:txBody>
          <a:bodyPr>
            <a:normAutofit/>
          </a:bodyPr>
          <a:lstStyle/>
          <a:p>
            <a:r>
              <a:rPr lang="en-US" dirty="0">
                <a:solidFill>
                  <a:schemeClr val="tx1"/>
                </a:solidFill>
              </a:rPr>
              <a:t>Inventory Allocation</a:t>
            </a:r>
          </a:p>
        </p:txBody>
      </p:sp>
      <p:pic>
        <p:nvPicPr>
          <p:cNvPr id="8" name="Content Placeholder 7" descr="A picture containing text, indoor, person, painting&#10;&#10;Description automatically generated">
            <a:extLst>
              <a:ext uri="{FF2B5EF4-FFF2-40B4-BE49-F238E27FC236}">
                <a16:creationId xmlns:a16="http://schemas.microsoft.com/office/drawing/2014/main" id="{99810656-0866-F716-2B87-8EF08C51F67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6306" y="2389819"/>
            <a:ext cx="3094549" cy="3372805"/>
          </a:xfrm>
          <a:prstGeom prst="rect">
            <a:avLst/>
          </a:prstGeom>
        </p:spPr>
      </p:pic>
      <p:sp>
        <p:nvSpPr>
          <p:cNvPr id="9" name="TextBox 8">
            <a:extLst>
              <a:ext uri="{FF2B5EF4-FFF2-40B4-BE49-F238E27FC236}">
                <a16:creationId xmlns:a16="http://schemas.microsoft.com/office/drawing/2014/main" id="{41883EA7-864F-7348-08D6-E1670C0B725A}"/>
              </a:ext>
            </a:extLst>
          </p:cNvPr>
          <p:cNvSpPr txBox="1"/>
          <p:nvPr/>
        </p:nvSpPr>
        <p:spPr>
          <a:xfrm>
            <a:off x="4331702" y="2329782"/>
            <a:ext cx="8070115" cy="2677656"/>
          </a:xfrm>
          <a:prstGeom prst="rect">
            <a:avLst/>
          </a:prstGeom>
          <a:noFill/>
        </p:spPr>
        <p:txBody>
          <a:bodyPr wrap="square" rtlCol="0">
            <a:spAutoFit/>
          </a:bodyPr>
          <a:lstStyle/>
          <a:p>
            <a:pPr algn="l"/>
            <a:r>
              <a:rPr lang="en-US" sz="2400" b="0" i="0" u="none" strike="noStrike" baseline="0" dirty="0">
                <a:latin typeface="Times New Roman" panose="02020603050405020304" pitchFamily="18" charset="0"/>
              </a:rPr>
              <a:t>Do not let it fall short</a:t>
            </a:r>
          </a:p>
          <a:p>
            <a:pPr algn="l"/>
            <a:r>
              <a:rPr lang="en-US" sz="2400" b="0" i="0" u="none" strike="noStrike" baseline="0" dirty="0">
                <a:latin typeface="Times New Roman" panose="02020603050405020304" pitchFamily="18" charset="0"/>
              </a:rPr>
              <a:t>For those who stand or sit</a:t>
            </a:r>
          </a:p>
          <a:p>
            <a:pPr algn="l"/>
            <a:r>
              <a:rPr lang="en-US" sz="2400" b="0" i="0" u="none" strike="noStrike" baseline="0" dirty="0">
                <a:latin typeface="Times New Roman" panose="02020603050405020304" pitchFamily="18" charset="0"/>
              </a:rPr>
              <a:t>On the right side;</a:t>
            </a:r>
          </a:p>
          <a:p>
            <a:pPr algn="l"/>
            <a:r>
              <a:rPr lang="en-US" sz="2400" b="0" i="0" u="none" strike="noStrike" baseline="0" dirty="0">
                <a:latin typeface="Times New Roman" panose="02020603050405020304" pitchFamily="18" charset="0"/>
              </a:rPr>
              <a:t>Do not let it fall short</a:t>
            </a:r>
          </a:p>
          <a:p>
            <a:pPr algn="l"/>
            <a:r>
              <a:rPr lang="en-US" sz="2400" b="0" i="0" u="none" strike="noStrike" baseline="0" dirty="0">
                <a:latin typeface="Times New Roman" panose="02020603050405020304" pitchFamily="18" charset="0"/>
              </a:rPr>
              <a:t>For those who are placed in a row –</a:t>
            </a:r>
          </a:p>
          <a:p>
            <a:pPr algn="l"/>
            <a:r>
              <a:rPr lang="en-US" sz="2400" b="0" i="0" u="none" strike="noStrike" baseline="0" dirty="0">
                <a:latin typeface="Times New Roman" panose="02020603050405020304" pitchFamily="18" charset="0"/>
              </a:rPr>
              <a:t>Or who are not –</a:t>
            </a:r>
          </a:p>
          <a:p>
            <a:pPr algn="l"/>
            <a:r>
              <a:rPr lang="en-US" sz="2400" b="0" i="0" u="none" strike="noStrike" baseline="0" dirty="0">
                <a:latin typeface="Times New Roman" panose="02020603050405020304" pitchFamily="18" charset="0"/>
              </a:rPr>
              <a:t>On the left side.</a:t>
            </a:r>
            <a:endParaRPr lang="en-US" sz="2400" dirty="0"/>
          </a:p>
        </p:txBody>
      </p:sp>
      <p:sp>
        <p:nvSpPr>
          <p:cNvPr id="10" name="Title 1">
            <a:extLst>
              <a:ext uri="{FF2B5EF4-FFF2-40B4-BE49-F238E27FC236}">
                <a16:creationId xmlns:a16="http://schemas.microsoft.com/office/drawing/2014/main" id="{EFDEFCF3-86E3-5A62-4C7E-33E3C5BC0570}"/>
              </a:ext>
            </a:extLst>
          </p:cNvPr>
          <p:cNvSpPr txBox="1">
            <a:spLocks/>
          </p:cNvSpPr>
          <p:nvPr/>
        </p:nvSpPr>
        <p:spPr>
          <a:xfrm>
            <a:off x="1496061" y="1335696"/>
            <a:ext cx="6870699" cy="994086"/>
          </a:xfrm>
          <a:prstGeom prst="rect">
            <a:avLst/>
          </a:prstGeom>
        </p:spPr>
        <p:txBody>
          <a:bodyPr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tugee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to distribute</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7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75A70-388E-7474-D315-C75A4F37445F}"/>
              </a:ext>
            </a:extLst>
          </p:cNvPr>
          <p:cNvSpPr>
            <a:spLocks noGrp="1"/>
          </p:cNvSpPr>
          <p:nvPr>
            <p:ph idx="1"/>
          </p:nvPr>
        </p:nvSpPr>
        <p:spPr>
          <a:xfrm>
            <a:off x="800099" y="1171707"/>
            <a:ext cx="7543801" cy="2824341"/>
          </a:xfrm>
        </p:spPr>
        <p:txBody>
          <a:bodyPr>
            <a:noAutofit/>
          </a:bodyPr>
          <a:lstStyle/>
          <a:p>
            <a:pPr marL="0" indent="0" algn="l">
              <a:buNone/>
            </a:pPr>
            <a:r>
              <a:rPr lang="en-US" sz="1200" b="0" i="0" u="none" strike="noStrike" baseline="0" dirty="0">
                <a:latin typeface="Times New Roman" panose="02020603050405020304" pitchFamily="18" charset="0"/>
              </a:rPr>
              <a:t>SOURCES FROM THE THIRTEENTH CENTURY:</a:t>
            </a:r>
          </a:p>
          <a:p>
            <a:pPr marL="173038" indent="-173038" algn="l">
              <a:spcBef>
                <a:spcPts val="600"/>
              </a:spcBef>
              <a:buFont typeface="Courier New" panose="02070309020205020404" pitchFamily="49" charset="0"/>
              <a:buChar char="o"/>
            </a:pPr>
            <a:r>
              <a:rPr lang="en-US" sz="1200" b="0" i="0" u="none" strike="noStrike" baseline="0" dirty="0" err="1">
                <a:latin typeface="Times New Roman" panose="02020603050405020304" pitchFamily="18" charset="0"/>
              </a:rPr>
              <a:t>Juvayni</a:t>
            </a:r>
            <a:r>
              <a:rPr lang="en-US"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ʻAlāʼ</a:t>
            </a:r>
            <a:r>
              <a:rPr lang="en-US"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al-Dīn</a:t>
            </a:r>
            <a:r>
              <a:rPr lang="en-US"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ʻAṭa</a:t>
            </a:r>
            <a:r>
              <a:rPr lang="en-US" sz="1200" b="0" i="0" u="none" strike="noStrike" baseline="0" dirty="0">
                <a:latin typeface="Times New Roman" panose="02020603050405020304" pitchFamily="18" charset="0"/>
              </a:rPr>
              <a:t>̄ Malik, and John Andrew Boyle. </a:t>
            </a:r>
            <a:r>
              <a:rPr lang="en-US" sz="1200" b="0" i="1" u="none" strike="noStrike" baseline="0" dirty="0">
                <a:latin typeface="Times New Roman" panose="02020603050405020304" pitchFamily="18" charset="0"/>
              </a:rPr>
              <a:t>The History of the World-Conqueror: Vol. I.</a:t>
            </a:r>
            <a:r>
              <a:rPr lang="en-US" sz="1200" b="0" i="0" u="none" strike="noStrike" baseline="0" dirty="0">
                <a:latin typeface="Times New Roman" panose="02020603050405020304" pitchFamily="18" charset="0"/>
              </a:rPr>
              <a:t> Manchester: Manchester University Press, 1958. </a:t>
            </a:r>
          </a:p>
          <a:p>
            <a:pPr marL="173038" indent="-173038" algn="l">
              <a:spcBef>
                <a:spcPts val="600"/>
              </a:spcBef>
              <a:buFont typeface="Courier New" panose="02070309020205020404" pitchFamily="49" charset="0"/>
              <a:buChar char="o"/>
            </a:pPr>
            <a:r>
              <a:rPr lang="en-US" sz="1200" b="0" i="0" u="none" strike="noStrike" baseline="0" dirty="0">
                <a:latin typeface="Times New Roman" panose="02020603050405020304" pitchFamily="18" charset="0"/>
              </a:rPr>
              <a:t>Rachewiltz, Igor de. </a:t>
            </a:r>
            <a:r>
              <a:rPr lang="en-US" sz="1200" b="0" i="1" u="none" strike="noStrike" baseline="0" dirty="0">
                <a:latin typeface="Times New Roman" panose="02020603050405020304" pitchFamily="18" charset="0"/>
              </a:rPr>
              <a:t>The Secret History of the Mongols: A Mongolian Epic Chronicle of the Thirteenth Century</a:t>
            </a:r>
            <a:r>
              <a:rPr lang="en-US" sz="1200" b="0" i="0" u="none" strike="noStrike" baseline="0" dirty="0">
                <a:latin typeface="Times New Roman" panose="02020603050405020304" pitchFamily="18" charset="0"/>
              </a:rPr>
              <a:t>. Shorter version edited by John C. Street.  Madison: University of Wisconsin, 2015. http://cedar.wwu.edu/cedarbooks/4. Accessed November 3, 2022.</a:t>
            </a:r>
          </a:p>
          <a:p>
            <a:pPr marL="173038" indent="-173038" algn="l">
              <a:spcBef>
                <a:spcPts val="600"/>
              </a:spcBef>
              <a:buFont typeface="Courier New" panose="02070309020205020404" pitchFamily="49" charset="0"/>
              <a:buChar char="o"/>
            </a:pPr>
            <a:r>
              <a:rPr lang="en-US" sz="1200" b="0" i="0" u="none" strike="noStrike" baseline="0" dirty="0">
                <a:latin typeface="Times New Roman" panose="02020603050405020304" pitchFamily="18" charset="0"/>
              </a:rPr>
              <a:t>​</a:t>
            </a:r>
            <a:r>
              <a:rPr lang="en-US" sz="1200" b="0" i="0" u="none" strike="noStrike" baseline="0" dirty="0" err="1">
                <a:latin typeface="Times New Roman" panose="02020603050405020304" pitchFamily="18" charset="0"/>
              </a:rPr>
              <a:t>Rašīd-ad-Dīn</a:t>
            </a:r>
            <a:r>
              <a:rPr lang="en-US"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Faḍlallāh</a:t>
            </a:r>
            <a:r>
              <a:rPr lang="en-US" sz="1200" b="0" i="0" u="none" strike="noStrike" baseline="0" dirty="0">
                <a:latin typeface="Times New Roman" panose="02020603050405020304" pitchFamily="18" charset="0"/>
              </a:rPr>
              <a:t> and John Andrew Boyle. </a:t>
            </a:r>
            <a:r>
              <a:rPr lang="en-US" sz="1200" b="0" i="1" u="none" strike="noStrike" baseline="0" dirty="0">
                <a:latin typeface="Times New Roman" panose="02020603050405020304" pitchFamily="18" charset="0"/>
              </a:rPr>
              <a:t>The Successors of Genghis Khan: Translated from the Persian of </a:t>
            </a:r>
            <a:r>
              <a:rPr lang="en-US" sz="1200" b="0" i="1" u="none" strike="noStrike" baseline="0" dirty="0" err="1">
                <a:latin typeface="Times New Roman" panose="02020603050405020304" pitchFamily="18" charset="0"/>
              </a:rPr>
              <a:t>Rashīd</a:t>
            </a:r>
            <a:r>
              <a:rPr lang="en-US"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Al-Dīn</a:t>
            </a:r>
            <a:r>
              <a:rPr lang="en-US" sz="1200" b="0" i="1" u="none" strike="noStrike" baseline="0" dirty="0">
                <a:latin typeface="Times New Roman" panose="02020603050405020304" pitchFamily="18" charset="0"/>
              </a:rPr>
              <a:t> John Andrew Boyle</a:t>
            </a:r>
            <a:r>
              <a:rPr lang="en-US" sz="1200" b="0" i="0" u="none" strike="noStrike" baseline="0" dirty="0">
                <a:latin typeface="Times New Roman" panose="02020603050405020304" pitchFamily="18" charset="0"/>
              </a:rPr>
              <a:t>. New York: Columbia University Press, 1971</a:t>
            </a:r>
            <a:endParaRPr lang="en-US" sz="1200" dirty="0">
              <a:latin typeface="Times New Roman" panose="02020603050405020304" pitchFamily="18" charset="0"/>
              <a:cs typeface="Times New Roman" panose="02020603050405020304" pitchFamily="18" charset="0"/>
            </a:endParaRPr>
          </a:p>
          <a:p>
            <a:pPr marL="0" indent="0" algn="l">
              <a:spcBef>
                <a:spcPts val="600"/>
              </a:spcBef>
              <a:buNone/>
            </a:pPr>
            <a:r>
              <a:rPr lang="en-US" sz="1200" b="0" i="0" u="none" strike="noStrike" baseline="0" dirty="0">
                <a:latin typeface="Times New Roman" panose="02020603050405020304" pitchFamily="18" charset="0"/>
              </a:rPr>
              <a:t>MODERN SOURCES:</a:t>
            </a:r>
          </a:p>
          <a:p>
            <a:pPr marL="117475" indent="-117475" algn="l">
              <a:spcBef>
                <a:spcPts val="600"/>
              </a:spcBef>
              <a:buFont typeface="Courier New" panose="02070309020205020404" pitchFamily="49" charset="0"/>
              <a:buChar char="o"/>
            </a:pPr>
            <a:r>
              <a:rPr lang="en-US" sz="1200" b="0" i="0" u="none" strike="noStrike" baseline="0" dirty="0" err="1">
                <a:solidFill>
                  <a:srgbClr val="000000"/>
                </a:solidFill>
                <a:latin typeface="Times New Roman" panose="02020603050405020304" pitchFamily="18" charset="0"/>
              </a:rPr>
              <a:t>Allsen</a:t>
            </a:r>
            <a:r>
              <a:rPr lang="en-US" sz="1200" b="0" i="0" u="none" strike="noStrike" baseline="0" dirty="0">
                <a:solidFill>
                  <a:srgbClr val="000000"/>
                </a:solidFill>
                <a:latin typeface="Times New Roman" panose="02020603050405020304" pitchFamily="18" charset="0"/>
              </a:rPr>
              <a:t>, Thomas T. </a:t>
            </a:r>
            <a:r>
              <a:rPr lang="en-US" sz="1200" b="0" i="1" u="none" strike="noStrike" baseline="0" dirty="0">
                <a:solidFill>
                  <a:srgbClr val="000000"/>
                </a:solidFill>
                <a:latin typeface="Times New Roman" panose="02020603050405020304" pitchFamily="18" charset="0"/>
              </a:rPr>
              <a:t>Culture and Conquest in Mongol Eurasia. </a:t>
            </a:r>
            <a:r>
              <a:rPr lang="en-US" sz="1200" b="0" i="0" u="none" strike="noStrike" baseline="0" dirty="0">
                <a:solidFill>
                  <a:srgbClr val="000000"/>
                </a:solidFill>
                <a:latin typeface="Times New Roman" panose="02020603050405020304" pitchFamily="18" charset="0"/>
              </a:rPr>
              <a:t>Cambridge</a:t>
            </a:r>
            <a:r>
              <a:rPr lang="en-US" sz="1200" b="0" i="1" u="none" strike="noStrike" baseline="0" dirty="0">
                <a:solidFill>
                  <a:srgbClr val="000000"/>
                </a:solidFill>
                <a:latin typeface="Times New Roman" panose="02020603050405020304" pitchFamily="18" charset="0"/>
              </a:rPr>
              <a:t>:</a:t>
            </a:r>
            <a:r>
              <a:rPr lang="en-US" sz="1200" b="0" i="0" u="none" strike="noStrike" baseline="0" dirty="0">
                <a:solidFill>
                  <a:srgbClr val="000000"/>
                </a:solidFill>
                <a:latin typeface="Times New Roman" panose="02020603050405020304" pitchFamily="18" charset="0"/>
              </a:rPr>
              <a:t> Cambridge University Press, 2001.</a:t>
            </a:r>
          </a:p>
          <a:p>
            <a:pPr marL="117475" indent="-117475" algn="l">
              <a:spcBef>
                <a:spcPts val="600"/>
              </a:spcBef>
              <a:buFont typeface="Courier New" panose="02070309020205020404" pitchFamily="49" charset="0"/>
              <a:buChar char="o"/>
            </a:pPr>
            <a:r>
              <a:rPr lang="en-US" sz="1200" b="0" i="0" u="none" strike="noStrike" baseline="0" dirty="0" err="1">
                <a:solidFill>
                  <a:srgbClr val="000000"/>
                </a:solidFill>
                <a:latin typeface="Times New Roman" panose="02020603050405020304" pitchFamily="18" charset="0"/>
              </a:rPr>
              <a:t>Favereau</a:t>
            </a:r>
            <a:r>
              <a:rPr lang="en-US" sz="1200" b="0" i="0" u="none" strike="noStrike" baseline="0" dirty="0">
                <a:solidFill>
                  <a:srgbClr val="000000"/>
                </a:solidFill>
                <a:latin typeface="Times New Roman" panose="02020603050405020304" pitchFamily="18" charset="0"/>
              </a:rPr>
              <a:t> Marie. </a:t>
            </a:r>
            <a:r>
              <a:rPr lang="en-US" sz="1200" b="0" i="1" u="none" strike="noStrike" baseline="0" dirty="0">
                <a:solidFill>
                  <a:srgbClr val="000000"/>
                </a:solidFill>
                <a:latin typeface="Times New Roman" panose="02020603050405020304" pitchFamily="18" charset="0"/>
              </a:rPr>
              <a:t>The Horde: How the Mongols Changed the World.</a:t>
            </a:r>
            <a:r>
              <a:rPr lang="en-US" sz="1200" b="0" i="0" u="none" strike="noStrike" baseline="0" dirty="0">
                <a:solidFill>
                  <a:srgbClr val="000000"/>
                </a:solidFill>
                <a:latin typeface="Times New Roman" panose="02020603050405020304" pitchFamily="18" charset="0"/>
              </a:rPr>
              <a:t> First Harvard University Press paperback ed. Cambridge: Belknap Press of Harvard University Press, 2022. </a:t>
            </a:r>
          </a:p>
          <a:p>
            <a:pPr marL="117475" indent="-117475" algn="l">
              <a:spcBef>
                <a:spcPts val="600"/>
              </a:spcBef>
              <a:buFont typeface="Courier New" panose="02070309020205020404" pitchFamily="49" charset="0"/>
              <a:buChar char="o"/>
            </a:pPr>
            <a:r>
              <a:rPr lang="en-US" sz="1200" b="0" i="0" u="none" strike="noStrike" baseline="0" dirty="0" err="1">
                <a:solidFill>
                  <a:srgbClr val="000000"/>
                </a:solidFill>
                <a:latin typeface="Times New Roman" panose="02020603050405020304" pitchFamily="18" charset="0"/>
              </a:rPr>
              <a:t>Harl</a:t>
            </a:r>
            <a:r>
              <a:rPr lang="en-US" sz="1200" b="0" i="0" u="none" strike="noStrike" baseline="0" dirty="0">
                <a:solidFill>
                  <a:srgbClr val="000000"/>
                </a:solidFill>
                <a:latin typeface="Times New Roman" panose="02020603050405020304" pitchFamily="18" charset="0"/>
              </a:rPr>
              <a:t>, Kenneth W. </a:t>
            </a:r>
            <a:r>
              <a:rPr lang="en-US" sz="1200" b="0" i="1" u="none" strike="noStrike" baseline="0" dirty="0">
                <a:solidFill>
                  <a:srgbClr val="000000"/>
                </a:solidFill>
                <a:latin typeface="Times New Roman" panose="02020603050405020304" pitchFamily="18" charset="0"/>
              </a:rPr>
              <a:t>The Barbarian Empires of the Steppes. </a:t>
            </a:r>
            <a:r>
              <a:rPr lang="en-US" sz="1200" b="0" i="0" u="none" strike="noStrike" baseline="0" dirty="0">
                <a:solidFill>
                  <a:srgbClr val="000000"/>
                </a:solidFill>
                <a:latin typeface="Times New Roman" panose="02020603050405020304" pitchFamily="18" charset="0"/>
              </a:rPr>
              <a:t>Thirty-six lectures and guidebook. Chantilly, VA: The Great Courses, 2014. </a:t>
            </a:r>
          </a:p>
          <a:p>
            <a:pPr marL="117475" indent="-117475" algn="l">
              <a:spcBef>
                <a:spcPts val="600"/>
              </a:spcBef>
              <a:buFont typeface="Courier New" panose="02070309020205020404" pitchFamily="49" charset="0"/>
              <a:buChar char="o"/>
            </a:pPr>
            <a:r>
              <a:rPr lang="en-US" sz="1200" b="0" i="0" u="none" strike="noStrike" baseline="0" dirty="0" err="1">
                <a:latin typeface="Times New Roman" panose="02020603050405020304" pitchFamily="18" charset="0"/>
              </a:rPr>
              <a:t>J</a:t>
            </a:r>
            <a:r>
              <a:rPr lang="en-US" sz="1200" b="0" i="0" u="none" strike="noStrike" baseline="0" dirty="0" err="1">
                <a:solidFill>
                  <a:srgbClr val="000000"/>
                </a:solidFill>
                <a:latin typeface="Times New Roman" panose="02020603050405020304" pitchFamily="18" charset="0"/>
              </a:rPr>
              <a:t>May</a:t>
            </a:r>
            <a:r>
              <a:rPr lang="en-US" sz="1200" b="0" i="0" u="none" strike="noStrike" baseline="0" dirty="0">
                <a:solidFill>
                  <a:srgbClr val="000000"/>
                </a:solidFill>
                <a:latin typeface="Times New Roman" panose="02020603050405020304" pitchFamily="18" charset="0"/>
              </a:rPr>
              <a:t>, Timothy. </a:t>
            </a:r>
            <a:r>
              <a:rPr lang="en-US" sz="1200" b="0" i="1" u="none" strike="noStrike" baseline="0" dirty="0">
                <a:solidFill>
                  <a:srgbClr val="000000"/>
                </a:solidFill>
                <a:latin typeface="Times New Roman" panose="02020603050405020304" pitchFamily="18" charset="0"/>
              </a:rPr>
              <a:t>The Mongol Empire</a:t>
            </a:r>
            <a:r>
              <a:rPr lang="en-US" sz="1200" b="0" i="0" u="none" strike="noStrike" baseline="0" dirty="0">
                <a:solidFill>
                  <a:srgbClr val="000000"/>
                </a:solidFill>
                <a:latin typeface="Times New Roman" panose="02020603050405020304" pitchFamily="18" charset="0"/>
              </a:rPr>
              <a:t>. The Edinburgh History of the Islamic Empires.  Edinburgh: Edinburgh University Press, 2018.</a:t>
            </a:r>
          </a:p>
          <a:p>
            <a:pPr marL="117475" indent="-117475" algn="l">
              <a:spcBef>
                <a:spcPts val="600"/>
              </a:spcBef>
              <a:buFont typeface="Courier New" panose="02070309020205020404" pitchFamily="49" charset="0"/>
              <a:buChar char="o"/>
            </a:pPr>
            <a:r>
              <a:rPr lang="en-US" sz="1200" b="0" i="0" u="none" strike="noStrike" baseline="0" dirty="0">
                <a:solidFill>
                  <a:srgbClr val="000000"/>
                </a:solidFill>
                <a:latin typeface="Times New Roman" panose="02020603050405020304" pitchFamily="18" charset="0"/>
              </a:rPr>
              <a:t>Rossabi, Morris. </a:t>
            </a:r>
            <a:r>
              <a:rPr lang="en-US" sz="1200" b="0" i="1" u="none" strike="noStrike" baseline="0" dirty="0">
                <a:solidFill>
                  <a:srgbClr val="000000"/>
                </a:solidFill>
                <a:latin typeface="Times New Roman" panose="02020603050405020304" pitchFamily="18" charset="0"/>
              </a:rPr>
              <a:t>The Mongols: A Very Short Introduction. </a:t>
            </a:r>
            <a:r>
              <a:rPr lang="en-US" sz="1200" b="0" i="0" u="none" strike="noStrike" baseline="0" dirty="0">
                <a:solidFill>
                  <a:srgbClr val="000000"/>
                </a:solidFill>
                <a:latin typeface="Times New Roman" panose="02020603050405020304" pitchFamily="18" charset="0"/>
              </a:rPr>
              <a:t>Oxford: Oxford University Press, 2012. </a:t>
            </a:r>
          </a:p>
          <a:p>
            <a:pPr marL="117475" indent="-117475" algn="l">
              <a:spcBef>
                <a:spcPts val="600"/>
              </a:spcBef>
              <a:buFont typeface="Courier New" panose="02070309020205020404" pitchFamily="49" charset="0"/>
              <a:buChar char="o"/>
            </a:pPr>
            <a:r>
              <a:rPr lang="en-US" sz="1200" b="0" i="0" u="none" strike="noStrike" baseline="0" dirty="0">
                <a:solidFill>
                  <a:srgbClr val="000000"/>
                </a:solidFill>
                <a:latin typeface="Times New Roman" panose="02020603050405020304" pitchFamily="18" charset="0"/>
              </a:rPr>
              <a:t>***</a:t>
            </a:r>
            <a:r>
              <a:rPr lang="en-US" sz="1200" b="0" i="0" u="none" strike="noStrike" baseline="0" dirty="0" err="1">
                <a:solidFill>
                  <a:srgbClr val="000000"/>
                </a:solidFill>
                <a:latin typeface="Times New Roman" panose="02020603050405020304" pitchFamily="18" charset="0"/>
              </a:rPr>
              <a:t>Schurmann</a:t>
            </a:r>
            <a:r>
              <a:rPr lang="en-US" sz="1200" b="0" i="0" u="none" strike="noStrike" baseline="0" dirty="0">
                <a:solidFill>
                  <a:srgbClr val="000000"/>
                </a:solidFill>
                <a:latin typeface="Times New Roman" panose="02020603050405020304" pitchFamily="18" charset="0"/>
              </a:rPr>
              <a:t>, H. F. “Mongolian Tributary Practices of the Thirteenth Century.” </a:t>
            </a:r>
            <a:r>
              <a:rPr lang="en-US" sz="1200" b="0" i="1" u="none" strike="noStrike" baseline="0" dirty="0">
                <a:solidFill>
                  <a:srgbClr val="000000"/>
                </a:solidFill>
                <a:latin typeface="Times New Roman" panose="02020603050405020304" pitchFamily="18" charset="0"/>
              </a:rPr>
              <a:t>Harvard Journal of Asiatic Studies</a:t>
            </a:r>
            <a:r>
              <a:rPr lang="en-US" sz="1200" b="0" i="0" u="none" strike="noStrike" baseline="0" dirty="0">
                <a:solidFill>
                  <a:srgbClr val="000000"/>
                </a:solidFill>
                <a:latin typeface="Times New Roman" panose="02020603050405020304" pitchFamily="18" charset="0"/>
              </a:rPr>
              <a:t> 19, no. 3/4 (1956): 304–89. </a:t>
            </a:r>
          </a:p>
          <a:p>
            <a:pPr marL="117475" indent="-117475" algn="l">
              <a:spcBef>
                <a:spcPts val="600"/>
              </a:spcBef>
              <a:buFont typeface="Courier New" panose="02070309020205020404" pitchFamily="49" charset="0"/>
              <a:buChar char="o"/>
            </a:pPr>
            <a:r>
              <a:rPr lang="en-US" sz="1200" b="0" i="0" u="none" strike="noStrike" baseline="0" dirty="0">
                <a:solidFill>
                  <a:srgbClr val="000000"/>
                </a:solidFill>
                <a:latin typeface="Times New Roman" panose="02020603050405020304" pitchFamily="18" charset="0"/>
              </a:rPr>
              <a:t>***Smith, John Masson. “Mongol and Nomadic Taxation.” </a:t>
            </a:r>
            <a:r>
              <a:rPr lang="en-US" sz="1200" b="0" i="1" u="none" strike="noStrike" baseline="0" dirty="0">
                <a:solidFill>
                  <a:srgbClr val="000000"/>
                </a:solidFill>
                <a:latin typeface="Times New Roman" panose="02020603050405020304" pitchFamily="18" charset="0"/>
              </a:rPr>
              <a:t>Harvard Journal of Asiatic Studies</a:t>
            </a:r>
            <a:r>
              <a:rPr lang="en-US" sz="1200" b="0" i="0" u="none" strike="noStrike" baseline="0" dirty="0">
                <a:solidFill>
                  <a:srgbClr val="000000"/>
                </a:solidFill>
                <a:latin typeface="Times New Roman" panose="02020603050405020304" pitchFamily="18" charset="0"/>
              </a:rPr>
              <a:t> 30 (1970): 46–85.</a:t>
            </a:r>
          </a:p>
          <a:p>
            <a:pPr marL="117475" indent="-117475" algn="l">
              <a:spcBef>
                <a:spcPts val="600"/>
              </a:spcBef>
              <a:buFont typeface="Courier New" panose="02070309020205020404" pitchFamily="49" charset="0"/>
              <a:buChar char="o"/>
            </a:pPr>
            <a:r>
              <a:rPr lang="en-US" sz="1200" b="0" i="0" u="none" strike="noStrike" baseline="0" dirty="0">
                <a:solidFill>
                  <a:srgbClr val="000000"/>
                </a:solidFill>
                <a:latin typeface="Times New Roman" panose="02020603050405020304" pitchFamily="18" charset="0"/>
              </a:rPr>
              <a:t>Weatherford, Jack. </a:t>
            </a:r>
            <a:r>
              <a:rPr lang="en-US" sz="1200" b="0" i="1" u="none" strike="noStrike" baseline="0" dirty="0">
                <a:solidFill>
                  <a:srgbClr val="000000"/>
                </a:solidFill>
                <a:latin typeface="Times New Roman" panose="02020603050405020304" pitchFamily="18" charset="0"/>
              </a:rPr>
              <a:t>Genghis Khan and the Making of the Modern World</a:t>
            </a:r>
            <a:r>
              <a:rPr lang="en-US" sz="1200" b="0" i="0" u="none" strike="noStrike" baseline="0" dirty="0">
                <a:solidFill>
                  <a:srgbClr val="000000"/>
                </a:solidFill>
                <a:latin typeface="Times New Roman" panose="02020603050405020304" pitchFamily="18" charset="0"/>
              </a:rPr>
              <a:t>. New York: Crown, 2005.</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93EFFE7E-74B6-F4F6-220D-D79BC1C75D84}"/>
              </a:ext>
            </a:extLst>
          </p:cNvPr>
          <p:cNvSpPr>
            <a:spLocks noGrp="1"/>
          </p:cNvSpPr>
          <p:nvPr>
            <p:ph type="title"/>
          </p:nvPr>
        </p:nvSpPr>
        <p:spPr/>
        <p:txBody>
          <a:bodyPr>
            <a:normAutofit fontScale="90000"/>
          </a:bodyPr>
          <a:lstStyle/>
          <a:p>
            <a:r>
              <a:rPr lang="en-US" dirty="0"/>
              <a:t>Tell Me More…</a:t>
            </a:r>
          </a:p>
        </p:txBody>
      </p:sp>
    </p:spTree>
    <p:extLst>
      <p:ext uri="{BB962C8B-B14F-4D97-AF65-F5344CB8AC3E}">
        <p14:creationId xmlns:p14="http://schemas.microsoft.com/office/powerpoint/2010/main" val="4779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75A70-388E-7474-D315-C75A4F37445F}"/>
              </a:ext>
            </a:extLst>
          </p:cNvPr>
          <p:cNvSpPr>
            <a:spLocks noGrp="1"/>
          </p:cNvSpPr>
          <p:nvPr>
            <p:ph idx="1"/>
          </p:nvPr>
        </p:nvSpPr>
        <p:spPr>
          <a:xfrm>
            <a:off x="800099" y="1171707"/>
            <a:ext cx="7835901" cy="5161360"/>
          </a:xfrm>
        </p:spPr>
        <p:txBody>
          <a:bodyPr>
            <a:noAutofit/>
          </a:bodyPr>
          <a:lstStyle/>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1: Movie poster, “Genghis Khan,” Columbia Pictures, 1965. </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2: “The </a:t>
            </a:r>
            <a:r>
              <a:rPr lang="it-IT" sz="1500" dirty="0">
                <a:latin typeface="Times New Roman" panose="02020603050405020304" pitchFamily="18" charset="0"/>
                <a:cs typeface="Times New Roman" panose="02020603050405020304" pitchFamily="18" charset="0"/>
              </a:rPr>
              <a:t>Triumph of Death (Trionfo della Morte), Palazzo Abatellis</a:t>
            </a:r>
            <a:r>
              <a:rPr lang="en-US" sz="1500" dirty="0">
                <a:latin typeface="Times New Roman" panose="02020603050405020304" pitchFamily="18" charset="0"/>
                <a:cs typeface="Times New Roman" panose="02020603050405020304" pitchFamily="18" charset="0"/>
              </a:rPr>
              <a:t>.</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3: “A city under Mongol siege,” From the illuminated manuscript of Rashid ad-Din's </a:t>
            </a:r>
            <a:r>
              <a:rPr lang="en-US" sz="1500" i="1" dirty="0">
                <a:latin typeface="Times New Roman" panose="02020603050405020304" pitchFamily="18" charset="0"/>
                <a:cs typeface="Times New Roman" panose="02020603050405020304" pitchFamily="18" charset="0"/>
              </a:rPr>
              <a:t>Jami al-</a:t>
            </a:r>
            <a:r>
              <a:rPr lang="en-US" sz="1500" i="1" dirty="0" err="1">
                <a:latin typeface="Times New Roman" panose="02020603050405020304" pitchFamily="18" charset="0"/>
                <a:cs typeface="Times New Roman" panose="02020603050405020304" pitchFamily="18" charset="0"/>
              </a:rPr>
              <a:t>Tawarik</a:t>
            </a:r>
            <a:r>
              <a:rPr lang="en-US" sz="1500" dirty="0" err="1">
                <a:latin typeface="Times New Roman" panose="02020603050405020304" pitchFamily="18" charset="0"/>
                <a:cs typeface="Times New Roman" panose="02020603050405020304" pitchFamily="18" charset="0"/>
              </a:rPr>
              <a:t>h</a:t>
            </a:r>
            <a:r>
              <a:rPr lang="en-US" sz="1500" dirty="0">
                <a:latin typeface="Times New Roman" panose="02020603050405020304" pitchFamily="18" charset="0"/>
                <a:cs typeface="Times New Roman" panose="02020603050405020304" pitchFamily="18" charset="0"/>
              </a:rPr>
              <a:t>, Edinburgh University Library.</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4:  Movie Poster, “The Conquerors,” RKO Pictures, 1956. </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5: “Statue of Genghis Khan in Ulan Bataar,” photo by Francois Philipp, Flickr.com.</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6: “Accountant photo” courtesy of Pinterest.</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7: “</a:t>
            </a:r>
            <a:r>
              <a:rPr lang="en-US" sz="1500" dirty="0" err="1">
                <a:latin typeface="Times New Roman" panose="02020603050405020304" pitchFamily="18" charset="0"/>
                <a:cs typeface="Times New Roman" panose="02020603050405020304" pitchFamily="18" charset="0"/>
              </a:rPr>
              <a:t>Kubilai</a:t>
            </a:r>
            <a:r>
              <a:rPr lang="en-US" sz="1500" dirty="0">
                <a:latin typeface="Times New Roman" panose="02020603050405020304" pitchFamily="18" charset="0"/>
                <a:cs typeface="Times New Roman" panose="02020603050405020304" pitchFamily="18" charset="0"/>
              </a:rPr>
              <a:t> Khan,” </a:t>
            </a:r>
            <a:r>
              <a:rPr lang="en-US" sz="1500" dirty="0" err="1">
                <a:latin typeface="Times New Roman" panose="02020603050405020304" pitchFamily="18" charset="0"/>
                <a:cs typeface="Times New Roman" panose="02020603050405020304" pitchFamily="18" charset="0"/>
              </a:rPr>
              <a:t>Ariniko</a:t>
            </a:r>
            <a:r>
              <a:rPr lang="en-US" sz="1500" dirty="0">
                <a:latin typeface="Times New Roman" panose="02020603050405020304" pitchFamily="18" charset="0"/>
                <a:cs typeface="Times New Roman" panose="02020603050405020304" pitchFamily="18" charset="0"/>
              </a:rPr>
              <a:t>, @1294, National Palace Museum of Taipei.</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8: Extent of the Mongol Empire @1280. </a:t>
            </a:r>
            <a:r>
              <a:rPr lang="en-US" sz="1500" dirty="0">
                <a:latin typeface="Times New Roman" panose="02020603050405020304" pitchFamily="18" charset="0"/>
                <a:cs typeface="Times New Roman" panose="02020603050405020304" pitchFamily="18" charset="0"/>
                <a:hlinkClick r:id="rId3"/>
              </a:rPr>
              <a:t>https://worldcivilizationsbc-ad.weebly.com/mongol-empire.html</a:t>
            </a:r>
            <a:endParaRPr lang="en-US" sz="1500" dirty="0">
              <a:latin typeface="Times New Roman" panose="02020603050405020304" pitchFamily="18" charset="0"/>
              <a:cs typeface="Times New Roman" panose="02020603050405020304" pitchFamily="18" charset="0"/>
            </a:endParaRP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9: “Layout of a 1908 Chinese edition of The Secret History of the Mongols.” Mongolian text in Chinese transcription. </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10: “Genghis Khan and Chinese envoys.” From the illuminated manuscript of Rashid ad-Din's </a:t>
            </a:r>
            <a:r>
              <a:rPr lang="en-US" sz="1500" i="1" dirty="0">
                <a:latin typeface="Times New Roman" panose="02020603050405020304" pitchFamily="18" charset="0"/>
                <a:cs typeface="Times New Roman" panose="02020603050405020304" pitchFamily="18" charset="0"/>
              </a:rPr>
              <a:t>Jami al-</a:t>
            </a:r>
            <a:r>
              <a:rPr lang="en-US" sz="1500" i="1" dirty="0" err="1">
                <a:latin typeface="Times New Roman" panose="02020603050405020304" pitchFamily="18" charset="0"/>
                <a:cs typeface="Times New Roman" panose="02020603050405020304" pitchFamily="18" charset="0"/>
              </a:rPr>
              <a:t>Tawarikh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Bibliothèque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nationale</a:t>
            </a:r>
            <a:r>
              <a:rPr lang="en-US" sz="1500" dirty="0">
                <a:latin typeface="Times New Roman" panose="02020603050405020304" pitchFamily="18" charset="0"/>
                <a:cs typeface="Times New Roman" panose="02020603050405020304" pitchFamily="18" charset="0"/>
              </a:rPr>
              <a:t> de France</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11: “The sacking of </a:t>
            </a:r>
            <a:r>
              <a:rPr lang="en-US" sz="1500" dirty="0" err="1">
                <a:latin typeface="Times New Roman" panose="02020603050405020304" pitchFamily="18" charset="0"/>
                <a:cs typeface="Times New Roman" panose="02020603050405020304" pitchFamily="18" charset="0"/>
              </a:rPr>
              <a:t>Suzdal</a:t>
            </a:r>
            <a:r>
              <a:rPr lang="en-US" sz="1500" dirty="0">
                <a:latin typeface="Times New Roman" panose="02020603050405020304" pitchFamily="18" charset="0"/>
                <a:cs typeface="Times New Roman" panose="02020603050405020304" pitchFamily="18" charset="0"/>
              </a:rPr>
              <a:t> by Batu Khan in February 1238,” Miniature from a 16</a:t>
            </a:r>
            <a:r>
              <a:rPr lang="en-US" sz="1500" baseline="30000" dirty="0">
                <a:latin typeface="Times New Roman" panose="02020603050405020304" pitchFamily="18" charset="0"/>
                <a:cs typeface="Times New Roman" panose="02020603050405020304" pitchFamily="18" charset="0"/>
              </a:rPr>
              <a:t>th</a:t>
            </a:r>
            <a:r>
              <a:rPr lang="en-US" sz="1500" dirty="0">
                <a:latin typeface="Times New Roman" panose="02020603050405020304" pitchFamily="18" charset="0"/>
                <a:cs typeface="Times New Roman" panose="02020603050405020304" pitchFamily="18" charset="0"/>
              </a:rPr>
              <a:t>-century chronicle.</a:t>
            </a:r>
          </a:p>
          <a:p>
            <a:pPr marL="236538" indent="-236538">
              <a:spcBef>
                <a:spcPts val="600"/>
              </a:spcBef>
              <a:buFont typeface="Courier New" panose="02070309020205020404" pitchFamily="49" charset="0"/>
              <a:buChar char="o"/>
            </a:pPr>
            <a:r>
              <a:rPr lang="en-US" sz="1500" dirty="0">
                <a:latin typeface="Times New Roman" panose="02020603050405020304" pitchFamily="18" charset="0"/>
                <a:cs typeface="Times New Roman" panose="02020603050405020304" pitchFamily="18" charset="0"/>
              </a:rPr>
              <a:t>Fig 12: "</a:t>
            </a:r>
            <a:r>
              <a:rPr lang="en-US" sz="1500" dirty="0" err="1">
                <a:latin typeface="Times New Roman" panose="02020603050405020304" pitchFamily="18" charset="0"/>
                <a:cs typeface="Times New Roman" panose="02020603050405020304" pitchFamily="18" charset="0"/>
              </a:rPr>
              <a:t>Tumanba</a:t>
            </a:r>
            <a:r>
              <a:rPr lang="en-US" sz="1500" dirty="0">
                <a:latin typeface="Times New Roman" panose="02020603050405020304" pitchFamily="18" charset="0"/>
                <a:cs typeface="Times New Roman" panose="02020603050405020304" pitchFamily="18" charset="0"/>
              </a:rPr>
              <a:t> Khan, His Wife, and His Nine Sons," Folio from a </a:t>
            </a:r>
            <a:r>
              <a:rPr lang="en-US" sz="1500" dirty="0" err="1">
                <a:latin typeface="Times New Roman" panose="02020603050405020304" pitchFamily="18" charset="0"/>
                <a:cs typeface="Times New Roman" panose="02020603050405020304" pitchFamily="18" charset="0"/>
              </a:rPr>
              <a:t>Chingiznama</a:t>
            </a:r>
            <a:r>
              <a:rPr lang="en-US" sz="1500" dirty="0">
                <a:latin typeface="Times New Roman" panose="02020603050405020304" pitchFamily="18" charset="0"/>
                <a:cs typeface="Times New Roman" panose="02020603050405020304" pitchFamily="18" charset="0"/>
              </a:rPr>
              <a:t> (Book of Genghis Khan).</a:t>
            </a:r>
          </a:p>
        </p:txBody>
      </p:sp>
      <p:sp>
        <p:nvSpPr>
          <p:cNvPr id="2" name="Title 1">
            <a:extLst>
              <a:ext uri="{FF2B5EF4-FFF2-40B4-BE49-F238E27FC236}">
                <a16:creationId xmlns:a16="http://schemas.microsoft.com/office/drawing/2014/main" id="{93EFFE7E-74B6-F4F6-220D-D79BC1C75D84}"/>
              </a:ext>
            </a:extLst>
          </p:cNvPr>
          <p:cNvSpPr>
            <a:spLocks noGrp="1"/>
          </p:cNvSpPr>
          <p:nvPr>
            <p:ph type="title"/>
          </p:nvPr>
        </p:nvSpPr>
        <p:spPr>
          <a:xfrm>
            <a:off x="822960" y="251489"/>
            <a:ext cx="7543800" cy="772533"/>
          </a:xfrm>
        </p:spPr>
        <p:txBody>
          <a:bodyPr>
            <a:normAutofit/>
          </a:bodyPr>
          <a:lstStyle/>
          <a:p>
            <a:r>
              <a:rPr lang="en-US" dirty="0"/>
              <a:t>Picture Credits</a:t>
            </a:r>
          </a:p>
        </p:txBody>
      </p:sp>
      <p:sp>
        <p:nvSpPr>
          <p:cNvPr id="5" name="TextBox 4">
            <a:extLst>
              <a:ext uri="{FF2B5EF4-FFF2-40B4-BE49-F238E27FC236}">
                <a16:creationId xmlns:a16="http://schemas.microsoft.com/office/drawing/2014/main" id="{B5BFFDD3-509E-D6FD-A90E-593F556BCC6F}"/>
              </a:ext>
            </a:extLst>
          </p:cNvPr>
          <p:cNvSpPr txBox="1"/>
          <p:nvPr/>
        </p:nvSpPr>
        <p:spPr>
          <a:xfrm>
            <a:off x="4419600" y="5963735"/>
            <a:ext cx="4572000" cy="307777"/>
          </a:xfrm>
          <a:prstGeom prst="rect">
            <a:avLst/>
          </a:prstGeom>
          <a:noFill/>
        </p:spPr>
        <p:txBody>
          <a:bodyPr wrap="square">
            <a:spAutoFit/>
          </a:bodyPr>
          <a:lstStyle/>
          <a:p>
            <a:r>
              <a:rPr lang="en-US" sz="1400" dirty="0"/>
              <a:t>(Wikimedia Commons unless otherwise noted)</a:t>
            </a:r>
          </a:p>
        </p:txBody>
      </p:sp>
    </p:spTree>
    <p:extLst>
      <p:ext uri="{BB962C8B-B14F-4D97-AF65-F5344CB8AC3E}">
        <p14:creationId xmlns:p14="http://schemas.microsoft.com/office/powerpoint/2010/main" val="133613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02C22A-12C2-A4A2-5D19-EA0790B014EA}"/>
              </a:ext>
            </a:extLst>
          </p:cNvPr>
          <p:cNvSpPr/>
          <p:nvPr/>
        </p:nvSpPr>
        <p:spPr>
          <a:xfrm>
            <a:off x="1327355" y="1489586"/>
            <a:ext cx="6489290" cy="2246769"/>
          </a:xfrm>
          <a:prstGeom prst="rect">
            <a:avLst/>
          </a:prstGeom>
          <a:noFill/>
        </p:spPr>
        <p:txBody>
          <a:bodyPr wrap="square" lIns="91440" tIns="45720" rIns="91440" bIns="45720">
            <a:spAutoFit/>
          </a:bodyPr>
          <a:lstStyle/>
          <a:p>
            <a:pPr algn="ctr"/>
            <a:r>
              <a:rPr lang="en-US" sz="4400" b="1" cap="none" spc="0" dirty="0">
                <a:ln w="12700">
                  <a:solidFill>
                    <a:schemeClr val="accent1"/>
                  </a:solidFill>
                  <a:prstDash val="solid"/>
                </a:ln>
                <a:solidFill>
                  <a:srgbClr val="FFC000"/>
                </a:solidFill>
                <a:effectLst>
                  <a:outerShdw dist="38100" dir="2640000" algn="bl" rotWithShape="0">
                    <a:schemeClr val="accent1"/>
                  </a:outerShdw>
                </a:effectLst>
              </a:rPr>
              <a:t>Kajmeister.com</a:t>
            </a:r>
          </a:p>
          <a:p>
            <a:pPr algn="ctr"/>
            <a:r>
              <a:rPr lang="en-US" sz="9600" b="1" cap="none" spc="0" dirty="0">
                <a:ln w="12700">
                  <a:solidFill>
                    <a:schemeClr val="accent1"/>
                  </a:solidFill>
                  <a:prstDash val="solid"/>
                </a:ln>
                <a:solidFill>
                  <a:srgbClr val="FFC000"/>
                </a:solidFill>
                <a:effectLst>
                  <a:outerShdw dist="38100" dir="2640000" algn="bl" rotWithShape="0">
                    <a:schemeClr val="accent1"/>
                  </a:outerShdw>
                </a:effectLst>
              </a:rPr>
              <a:t>15K</a:t>
            </a:r>
          </a:p>
        </p:txBody>
      </p:sp>
      <p:sp>
        <p:nvSpPr>
          <p:cNvPr id="7" name="Rectangle 6">
            <a:extLst>
              <a:ext uri="{FF2B5EF4-FFF2-40B4-BE49-F238E27FC236}">
                <a16:creationId xmlns:a16="http://schemas.microsoft.com/office/drawing/2014/main" id="{2683814A-C745-D1F5-0B2D-556C48A93DA2}"/>
              </a:ext>
            </a:extLst>
          </p:cNvPr>
          <p:cNvSpPr/>
          <p:nvPr/>
        </p:nvSpPr>
        <p:spPr>
          <a:xfrm>
            <a:off x="2983346" y="4681057"/>
            <a:ext cx="347229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dirty="0">
                <a:ln w="0"/>
                <a:solidFill>
                  <a:schemeClr val="accent1"/>
                </a:solidFill>
                <a:effectLst>
                  <a:outerShdw blurRad="38100" dist="25400" dir="5400000" algn="ctr" rotWithShape="0">
                    <a:srgbClr val="6E747A">
                      <a:alpha val="43000"/>
                    </a:srgbClr>
                  </a:outerShdw>
                </a:effectLst>
              </a:rPr>
              <a:t>Thank you!</a:t>
            </a:r>
          </a:p>
        </p:txBody>
      </p:sp>
      <p:sp>
        <p:nvSpPr>
          <p:cNvPr id="2" name="TextBox 1">
            <a:extLst>
              <a:ext uri="{FF2B5EF4-FFF2-40B4-BE49-F238E27FC236}">
                <a16:creationId xmlns:a16="http://schemas.microsoft.com/office/drawing/2014/main" id="{6A7F3EFA-A1D5-63CD-042F-479F6237F7C2}"/>
              </a:ext>
            </a:extLst>
          </p:cNvPr>
          <p:cNvSpPr txBox="1"/>
          <p:nvPr/>
        </p:nvSpPr>
        <p:spPr>
          <a:xfrm>
            <a:off x="870155" y="471948"/>
            <a:ext cx="7285703" cy="830997"/>
          </a:xfrm>
          <a:prstGeom prst="rect">
            <a:avLst/>
          </a:prstGeom>
          <a:noFill/>
        </p:spPr>
        <p:txBody>
          <a:bodyPr wrap="square" rtlCol="0">
            <a:spAutoFit/>
          </a:bodyPr>
          <a:lstStyle/>
          <a:p>
            <a:pPr algn="ctr"/>
            <a:r>
              <a:rPr lang="en-US" sz="2400" dirty="0"/>
              <a:t>Copies of this presentation and more information can be found  on:</a:t>
            </a:r>
          </a:p>
        </p:txBody>
      </p:sp>
    </p:spTree>
    <p:extLst>
      <p:ext uri="{BB962C8B-B14F-4D97-AF65-F5344CB8AC3E}">
        <p14:creationId xmlns:p14="http://schemas.microsoft.com/office/powerpoint/2010/main" val="239427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ainting, art, mythology, visual arts&#10;&#10;Description automatically generated">
            <a:extLst>
              <a:ext uri="{FF2B5EF4-FFF2-40B4-BE49-F238E27FC236}">
                <a16:creationId xmlns:a16="http://schemas.microsoft.com/office/drawing/2014/main" id="{82043217-9C88-4747-1747-7EA073D8356D}"/>
              </a:ext>
            </a:extLst>
          </p:cNvPr>
          <p:cNvPicPr>
            <a:picLocks noChangeAspect="1"/>
          </p:cNvPicPr>
          <p:nvPr/>
        </p:nvPicPr>
        <p:blipFill rotWithShape="1">
          <a:blip r:embed="rId3">
            <a:extLst>
              <a:ext uri="{28A0092B-C50C-407E-A947-70E740481C1C}">
                <a14:useLocalDpi xmlns:a14="http://schemas.microsoft.com/office/drawing/2010/main" val="0"/>
              </a:ext>
            </a:extLst>
          </a:blip>
          <a:srcRect t="7547" r="-4" b="7545"/>
          <a:stretch/>
        </p:blipFill>
        <p:spPr>
          <a:xfrm>
            <a:off x="241297" y="321732"/>
            <a:ext cx="4256173" cy="3017405"/>
          </a:xfrm>
          <a:prstGeom prst="rect">
            <a:avLst/>
          </a:prstGeom>
        </p:spPr>
      </p:pic>
      <p:pic>
        <p:nvPicPr>
          <p:cNvPr id="4" name="Picture 3" descr="A picture containing painting, drawing, art, sketch&#10;&#10;Description automatically generated">
            <a:extLst>
              <a:ext uri="{FF2B5EF4-FFF2-40B4-BE49-F238E27FC236}">
                <a16:creationId xmlns:a16="http://schemas.microsoft.com/office/drawing/2014/main" id="{6E784872-AF3E-ADE3-83A9-96646A5F76C8}"/>
              </a:ext>
            </a:extLst>
          </p:cNvPr>
          <p:cNvPicPr>
            <a:picLocks noChangeAspect="1"/>
          </p:cNvPicPr>
          <p:nvPr/>
        </p:nvPicPr>
        <p:blipFill rotWithShape="1">
          <a:blip r:embed="rId4">
            <a:extLst>
              <a:ext uri="{28A0092B-C50C-407E-A947-70E740481C1C}">
                <a14:useLocalDpi xmlns:a14="http://schemas.microsoft.com/office/drawing/2010/main" val="0"/>
              </a:ext>
            </a:extLst>
          </a:blip>
          <a:srcRect r="26010" b="-1"/>
          <a:stretch/>
        </p:blipFill>
        <p:spPr>
          <a:xfrm>
            <a:off x="241297" y="3510853"/>
            <a:ext cx="4256173" cy="2789954"/>
          </a:xfrm>
          <a:prstGeom prst="rect">
            <a:avLst/>
          </a:prstGeom>
        </p:spPr>
      </p:pic>
      <p:pic>
        <p:nvPicPr>
          <p:cNvPr id="6" name="Picture 5" descr="A movie poster with a person and person&#10;&#10;Description automatically generated with medium confidence">
            <a:extLst>
              <a:ext uri="{FF2B5EF4-FFF2-40B4-BE49-F238E27FC236}">
                <a16:creationId xmlns:a16="http://schemas.microsoft.com/office/drawing/2014/main" id="{8E5196F7-E02D-7C60-B781-6C6613B9372E}"/>
              </a:ext>
            </a:extLst>
          </p:cNvPr>
          <p:cNvPicPr>
            <a:picLocks noChangeAspect="1"/>
          </p:cNvPicPr>
          <p:nvPr/>
        </p:nvPicPr>
        <p:blipFill rotWithShape="1">
          <a:blip r:embed="rId5">
            <a:extLst>
              <a:ext uri="{28A0092B-C50C-407E-A947-70E740481C1C}">
                <a14:useLocalDpi xmlns:a14="http://schemas.microsoft.com/office/drawing/2010/main" val="0"/>
              </a:ext>
            </a:extLst>
          </a:blip>
          <a:srcRect t="1408" r="-1" b="6928"/>
          <a:stretch/>
        </p:blipFill>
        <p:spPr>
          <a:xfrm>
            <a:off x="4646529" y="321733"/>
            <a:ext cx="4256173" cy="5979074"/>
          </a:xfrm>
          <a:prstGeom prst="rect">
            <a:avLst/>
          </a:prstGeom>
        </p:spPr>
      </p:pic>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Tree>
    <p:extLst>
      <p:ext uri="{BB962C8B-B14F-4D97-AF65-F5344CB8AC3E}">
        <p14:creationId xmlns:p14="http://schemas.microsoft.com/office/powerpoint/2010/main" val="4672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grpSp>
        <p:nvGrpSpPr>
          <p:cNvPr id="10" name="Group 9">
            <a:extLst>
              <a:ext uri="{FF2B5EF4-FFF2-40B4-BE49-F238E27FC236}">
                <a16:creationId xmlns:a16="http://schemas.microsoft.com/office/drawing/2014/main" id="{BF266C6B-DF54-F0FC-5A1F-93F0A4F54A30}"/>
              </a:ext>
            </a:extLst>
          </p:cNvPr>
          <p:cNvGrpSpPr/>
          <p:nvPr/>
        </p:nvGrpSpPr>
        <p:grpSpPr>
          <a:xfrm>
            <a:off x="416560" y="2092960"/>
            <a:ext cx="4424343" cy="3715144"/>
            <a:chOff x="344126" y="286605"/>
            <a:chExt cx="4542817" cy="3897766"/>
          </a:xfrm>
        </p:grpSpPr>
        <p:sp>
          <p:nvSpPr>
            <p:cNvPr id="9" name="TextBox 8">
              <a:extLst>
                <a:ext uri="{FF2B5EF4-FFF2-40B4-BE49-F238E27FC236}">
                  <a16:creationId xmlns:a16="http://schemas.microsoft.com/office/drawing/2014/main" id="{4F136436-42EB-4108-BBD6-07F4225D23AF}"/>
                </a:ext>
              </a:extLst>
            </p:cNvPr>
            <p:cNvSpPr txBox="1"/>
            <p:nvPr/>
          </p:nvSpPr>
          <p:spPr>
            <a:xfrm>
              <a:off x="344126" y="3599596"/>
              <a:ext cx="4542817" cy="584775"/>
            </a:xfrm>
            <a:prstGeom prst="rect">
              <a:avLst/>
            </a:prstGeom>
            <a:noFill/>
          </p:spPr>
          <p:txBody>
            <a:bodyPr wrap="square" rtlCol="0">
              <a:spAutoFit/>
            </a:bodyPr>
            <a:lstStyle/>
            <a:p>
              <a:r>
                <a:rPr lang="en-US" sz="3200" dirty="0"/>
                <a:t>Chinggis Khan (Genghis)</a:t>
              </a:r>
            </a:p>
          </p:txBody>
        </p:sp>
        <p:pic>
          <p:nvPicPr>
            <p:cNvPr id="7" name="Picture 6" descr="A picture containing sky, outdoor&#10;&#10;Description automatically generated">
              <a:extLst>
                <a:ext uri="{FF2B5EF4-FFF2-40B4-BE49-F238E27FC236}">
                  <a16:creationId xmlns:a16="http://schemas.microsoft.com/office/drawing/2014/main" id="{726DBF84-6519-BDB4-BCF8-F05F1B20B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286605"/>
              <a:ext cx="3962400" cy="2971800"/>
            </a:xfrm>
            <a:prstGeom prst="rect">
              <a:avLst/>
            </a:prstGeom>
          </p:spPr>
        </p:pic>
      </p:grpSp>
      <p:grpSp>
        <p:nvGrpSpPr>
          <p:cNvPr id="13" name="Group 12">
            <a:extLst>
              <a:ext uri="{FF2B5EF4-FFF2-40B4-BE49-F238E27FC236}">
                <a16:creationId xmlns:a16="http://schemas.microsoft.com/office/drawing/2014/main" id="{F24BC50F-0564-C3B9-BC64-A82935E4E5C8}"/>
              </a:ext>
            </a:extLst>
          </p:cNvPr>
          <p:cNvGrpSpPr/>
          <p:nvPr/>
        </p:nvGrpSpPr>
        <p:grpSpPr>
          <a:xfrm>
            <a:off x="4988560" y="2763519"/>
            <a:ext cx="3931903" cy="3407923"/>
            <a:chOff x="4673600" y="1803121"/>
            <a:chExt cx="4542817" cy="3810936"/>
          </a:xfrm>
        </p:grpSpPr>
        <p:sp>
          <p:nvSpPr>
            <p:cNvPr id="3" name="TextBox 2">
              <a:extLst>
                <a:ext uri="{FF2B5EF4-FFF2-40B4-BE49-F238E27FC236}">
                  <a16:creationId xmlns:a16="http://schemas.microsoft.com/office/drawing/2014/main" id="{7E35305F-8712-70FB-DF2D-F3F4AE32F1C1}"/>
                </a:ext>
              </a:extLst>
            </p:cNvPr>
            <p:cNvSpPr txBox="1"/>
            <p:nvPr/>
          </p:nvSpPr>
          <p:spPr>
            <a:xfrm>
              <a:off x="4673600" y="5029282"/>
              <a:ext cx="4542817" cy="584775"/>
            </a:xfrm>
            <a:prstGeom prst="rect">
              <a:avLst/>
            </a:prstGeom>
            <a:noFill/>
          </p:spPr>
          <p:txBody>
            <a:bodyPr wrap="square" rtlCol="0">
              <a:spAutoFit/>
            </a:bodyPr>
            <a:lstStyle/>
            <a:p>
              <a:r>
                <a:rPr lang="en-US" sz="3200" dirty="0"/>
                <a:t>Famous…accountant?</a:t>
              </a:r>
            </a:p>
          </p:txBody>
        </p:sp>
        <p:pic>
          <p:nvPicPr>
            <p:cNvPr id="12" name="Picture 11" descr="A person reading a book&#10;&#10;Description automatically generated with medium confidence">
              <a:extLst>
                <a:ext uri="{FF2B5EF4-FFF2-40B4-BE49-F238E27FC236}">
                  <a16:creationId xmlns:a16="http://schemas.microsoft.com/office/drawing/2014/main" id="{2CF2BD33-17C2-33D3-09F4-E0E9A4CBC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494" y="1803121"/>
              <a:ext cx="2567305" cy="3177358"/>
            </a:xfrm>
            <a:prstGeom prst="rect">
              <a:avLst/>
            </a:prstGeom>
          </p:spPr>
        </p:pic>
      </p:grpSp>
      <p:sp>
        <p:nvSpPr>
          <p:cNvPr id="15" name="TextBox 14">
            <a:extLst>
              <a:ext uri="{FF2B5EF4-FFF2-40B4-BE49-F238E27FC236}">
                <a16:creationId xmlns:a16="http://schemas.microsoft.com/office/drawing/2014/main" id="{EC916E83-9A10-DBE1-5F6E-6F98F615C56F}"/>
              </a:ext>
            </a:extLst>
          </p:cNvPr>
          <p:cNvSpPr txBox="1"/>
          <p:nvPr/>
        </p:nvSpPr>
        <p:spPr>
          <a:xfrm>
            <a:off x="338726" y="220245"/>
            <a:ext cx="8373154" cy="1569660"/>
          </a:xfrm>
          <a:prstGeom prst="rect">
            <a:avLst/>
          </a:prstGeom>
          <a:noFill/>
        </p:spPr>
        <p:txBody>
          <a:bodyPr wrap="square">
            <a:spAutoFit/>
          </a:bodyPr>
          <a:lstStyle/>
          <a:p>
            <a:r>
              <a:rPr lang="en-US" sz="2400" dirty="0">
                <a:solidFill>
                  <a:schemeClr val="accent1">
                    <a:lumMod val="75000"/>
                  </a:schemeClr>
                </a:solidFill>
                <a:effectLst/>
                <a:latin typeface="Calibri" panose="020F0502020204030204" pitchFamily="34" charset="0"/>
                <a:cs typeface="Calibri" panose="020F0502020204030204" pitchFamily="34" charset="0"/>
              </a:rPr>
              <a:t>“Genghis Khan gave his accountants an unprecedented position of power in the Mongol Empire. When a city was sacked by Mongols, the accountants were the first to enter…”</a:t>
            </a:r>
          </a:p>
          <a:p>
            <a:r>
              <a:rPr lang="en-US" sz="2400" dirty="0">
                <a:solidFill>
                  <a:schemeClr val="accent1">
                    <a:lumMod val="75000"/>
                  </a:schemeClr>
                </a:solidFill>
                <a:latin typeface="Calibri" panose="020F0502020204030204" pitchFamily="34" charset="0"/>
                <a:cs typeface="Calibri" panose="020F0502020204030204" pitchFamily="34" charset="0"/>
              </a:rPr>
              <a:t>--J. Westland</a:t>
            </a:r>
          </a:p>
        </p:txBody>
      </p:sp>
    </p:spTree>
    <p:extLst>
      <p:ext uri="{BB962C8B-B14F-4D97-AF65-F5344CB8AC3E}">
        <p14:creationId xmlns:p14="http://schemas.microsoft.com/office/powerpoint/2010/main" val="16431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earing a white turban&#10;&#10;Description automatically generated with medium confidence">
            <a:extLst>
              <a:ext uri="{FF2B5EF4-FFF2-40B4-BE49-F238E27FC236}">
                <a16:creationId xmlns:a16="http://schemas.microsoft.com/office/drawing/2014/main" id="{D2BFE187-EDD8-9AAE-0FE4-857C90B4C39E}"/>
              </a:ext>
            </a:extLst>
          </p:cNvPr>
          <p:cNvPicPr>
            <a:picLocks noChangeAspect="1"/>
          </p:cNvPicPr>
          <p:nvPr/>
        </p:nvPicPr>
        <p:blipFill rotWithShape="1">
          <a:blip r:embed="rId3">
            <a:extLst>
              <a:ext uri="{28A0092B-C50C-407E-A947-70E740481C1C}">
                <a14:useLocalDpi xmlns:a14="http://schemas.microsoft.com/office/drawing/2010/main" val="0"/>
              </a:ext>
            </a:extLst>
          </a:blip>
          <a:srcRect r="2" b="4713"/>
          <a:stretch/>
        </p:blipFill>
        <p:spPr>
          <a:xfrm>
            <a:off x="12" y="10"/>
            <a:ext cx="5667666" cy="6857990"/>
          </a:xfrm>
          <a:prstGeom prst="rect">
            <a:avLst/>
          </a:prstGeom>
        </p:spPr>
      </p:pic>
      <p:sp>
        <p:nvSpPr>
          <p:cNvPr id="11" name="Rectangle 10">
            <a:extLst>
              <a:ext uri="{FF2B5EF4-FFF2-40B4-BE49-F238E27FC236}">
                <a16:creationId xmlns:a16="http://schemas.microsoft.com/office/drawing/2014/main" id="{C134A61E-E750-4776-9144-4A5FDF9D7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3B61DF-C13E-4614-9410-8F212917D728}"/>
              </a:ext>
            </a:extLst>
          </p:cNvPr>
          <p:cNvSpPr>
            <a:spLocks noGrp="1"/>
          </p:cNvSpPr>
          <p:nvPr>
            <p:ph type="ctrTitle"/>
          </p:nvPr>
        </p:nvSpPr>
        <p:spPr>
          <a:xfrm>
            <a:off x="6072663" y="640080"/>
            <a:ext cx="2744435" cy="2926080"/>
          </a:xfrm>
        </p:spPr>
        <p:txBody>
          <a:bodyPr>
            <a:normAutofit/>
          </a:bodyPr>
          <a:lstStyle/>
          <a:p>
            <a:r>
              <a:rPr lang="en-US" sz="3500" dirty="0">
                <a:solidFill>
                  <a:srgbClr val="FFFFFF"/>
                </a:solidFill>
                <a:latin typeface="+mn-lt"/>
              </a:rPr>
              <a:t>Levy, Tribute &amp; Plunder: The Accounting of the Mongol Empire</a:t>
            </a:r>
            <a:endParaRPr lang="en-US" sz="3500" dirty="0">
              <a:solidFill>
                <a:srgbClr val="FFFFFF"/>
              </a:solidFill>
            </a:endParaRPr>
          </a:p>
        </p:txBody>
      </p:sp>
      <p:sp>
        <p:nvSpPr>
          <p:cNvPr id="3" name="Subtitle 2">
            <a:extLst>
              <a:ext uri="{FF2B5EF4-FFF2-40B4-BE49-F238E27FC236}">
                <a16:creationId xmlns:a16="http://schemas.microsoft.com/office/drawing/2014/main" id="{CFF0C0BC-7878-47B5-A53D-7187D4CB446B}"/>
              </a:ext>
            </a:extLst>
          </p:cNvPr>
          <p:cNvSpPr>
            <a:spLocks noGrp="1"/>
          </p:cNvSpPr>
          <p:nvPr>
            <p:ph type="subTitle" idx="1"/>
          </p:nvPr>
        </p:nvSpPr>
        <p:spPr>
          <a:xfrm>
            <a:off x="6093230" y="4434840"/>
            <a:ext cx="2744435" cy="1554480"/>
          </a:xfrm>
        </p:spPr>
        <p:txBody>
          <a:bodyPr>
            <a:noAutofit/>
          </a:bodyPr>
          <a:lstStyle/>
          <a:p>
            <a:r>
              <a:rPr lang="en-US" b="1" cap="none" dirty="0">
                <a:solidFill>
                  <a:srgbClr val="FFFFFF"/>
                </a:solidFill>
              </a:rPr>
              <a:t>MARIA KAJ</a:t>
            </a:r>
          </a:p>
        </p:txBody>
      </p:sp>
      <p:sp>
        <p:nvSpPr>
          <p:cNvPr id="13" name="Rectangle 12">
            <a:extLst>
              <a:ext uri="{FF2B5EF4-FFF2-40B4-BE49-F238E27FC236}">
                <a16:creationId xmlns:a16="http://schemas.microsoft.com/office/drawing/2014/main" id="{CEEAEDD6-A8CD-4422-9792-D2A94C8D2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959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7" name="Title 1">
            <a:extLst>
              <a:ext uri="{FF2B5EF4-FFF2-40B4-BE49-F238E27FC236}">
                <a16:creationId xmlns:a16="http://schemas.microsoft.com/office/drawing/2014/main" id="{EEF02E5C-8F22-46E8-ACDA-3ECEC635FA46}"/>
              </a:ext>
            </a:extLst>
          </p:cNvPr>
          <p:cNvSpPr txBox="1">
            <a:spLocks/>
          </p:cNvSpPr>
          <p:nvPr/>
        </p:nvSpPr>
        <p:spPr>
          <a:xfrm>
            <a:off x="822960" y="416157"/>
            <a:ext cx="7543800" cy="702302"/>
          </a:xfrm>
          <a:prstGeom prst="rect">
            <a:avLst/>
          </a:prstGeom>
        </p:spPr>
        <p:txBody>
          <a:bodyPr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3" name="Title 2">
            <a:extLst>
              <a:ext uri="{FF2B5EF4-FFF2-40B4-BE49-F238E27FC236}">
                <a16:creationId xmlns:a16="http://schemas.microsoft.com/office/drawing/2014/main" id="{B5BF889F-6A0F-F5AC-A713-DB44344D3B8E}"/>
              </a:ext>
            </a:extLst>
          </p:cNvPr>
          <p:cNvSpPr>
            <a:spLocks noGrp="1"/>
          </p:cNvSpPr>
          <p:nvPr>
            <p:ph type="title"/>
          </p:nvPr>
        </p:nvSpPr>
        <p:spPr/>
        <p:txBody>
          <a:bodyPr>
            <a:normAutofit/>
          </a:bodyPr>
          <a:lstStyle/>
          <a:p>
            <a:r>
              <a:rPr lang="en-US" dirty="0">
                <a:solidFill>
                  <a:schemeClr val="tx1"/>
                </a:solidFill>
              </a:rPr>
              <a:t>True/False Ideas?</a:t>
            </a:r>
          </a:p>
        </p:txBody>
      </p:sp>
      <p:sp>
        <p:nvSpPr>
          <p:cNvPr id="5" name="Content Placeholder 4">
            <a:extLst>
              <a:ext uri="{FF2B5EF4-FFF2-40B4-BE49-F238E27FC236}">
                <a16:creationId xmlns:a16="http://schemas.microsoft.com/office/drawing/2014/main" id="{641314C2-C385-4A85-1214-683A9F840CCD}"/>
              </a:ext>
            </a:extLst>
          </p:cNvPr>
          <p:cNvSpPr>
            <a:spLocks noGrp="1"/>
          </p:cNvSpPr>
          <p:nvPr>
            <p:ph sz="half" idx="1"/>
          </p:nvPr>
        </p:nvSpPr>
        <p:spPr>
          <a:xfrm>
            <a:off x="822959" y="1845734"/>
            <a:ext cx="7669287" cy="4023360"/>
          </a:xfrm>
        </p:spPr>
        <p:txBody>
          <a:bodyPr>
            <a:normAutofit/>
          </a:bodyPr>
          <a:lstStyle/>
          <a:p>
            <a:r>
              <a:rPr lang="en-US" sz="2400" i="1" dirty="0">
                <a:solidFill>
                  <a:schemeClr val="tx1"/>
                </a:solidFill>
                <a:latin typeface="Calibri" panose="020F0502020204030204" pitchFamily="34" charset="0"/>
                <a:cs typeface="Calibri" panose="020F0502020204030204" pitchFamily="34" charset="0"/>
              </a:rPr>
              <a:t>When a city was sacked by Mongols, the accountants were the first to enter, tallying up the total asset value of the city (before soldiers could loot or pillage) from which the Mongols took 10%.</a:t>
            </a:r>
          </a:p>
          <a:p>
            <a:r>
              <a:rPr lang="en-US" sz="2400" i="1" dirty="0">
                <a:solidFill>
                  <a:schemeClr val="tx1"/>
                </a:solidFill>
                <a:latin typeface="Calibri" panose="020F0502020204030204" pitchFamily="34" charset="0"/>
                <a:cs typeface="Calibri" panose="020F0502020204030204" pitchFamily="34" charset="0"/>
              </a:rPr>
              <a:t>--J. Westland</a:t>
            </a:r>
          </a:p>
          <a:p>
            <a:r>
              <a:rPr lang="en-US" sz="2400" i="1" dirty="0">
                <a:solidFill>
                  <a:schemeClr val="tx1"/>
                </a:solidFill>
                <a:latin typeface="Calibri" panose="020F0502020204030204" pitchFamily="34" charset="0"/>
                <a:cs typeface="Calibri" panose="020F0502020204030204" pitchFamily="34" charset="0"/>
              </a:rPr>
              <a:t>Prior to the establishment of a formal taxation system, the Mongols typically plundered their sedentary subjects. </a:t>
            </a:r>
          </a:p>
          <a:p>
            <a:r>
              <a:rPr lang="en-US" sz="2400" i="1" dirty="0">
                <a:solidFill>
                  <a:schemeClr val="tx1"/>
                </a:solidFill>
                <a:latin typeface="Calibri" panose="020F0502020204030204" pitchFamily="34" charset="0"/>
                <a:cs typeface="Calibri" panose="020F0502020204030204" pitchFamily="34" charset="0"/>
              </a:rPr>
              <a:t>--T. May</a:t>
            </a:r>
          </a:p>
          <a:p>
            <a:endParaRPr lang="en-US" sz="2400" i="1" dirty="0">
              <a:solidFill>
                <a:schemeClr val="tx1"/>
              </a:solidFill>
              <a:latin typeface="Calibri" panose="020F0502020204030204" pitchFamily="34" charset="0"/>
              <a:cs typeface="Calibri" panose="020F0502020204030204" pitchFamily="34" charset="0"/>
            </a:endParaRPr>
          </a:p>
          <a:p>
            <a:endParaRPr lang="en-US" sz="2400" i="1" dirty="0">
              <a:solidFill>
                <a:schemeClr val="tx1"/>
              </a:solidFill>
              <a:effectLst/>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88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6" name="Content Placeholder 15">
            <a:extLst>
              <a:ext uri="{FF2B5EF4-FFF2-40B4-BE49-F238E27FC236}">
                <a16:creationId xmlns:a16="http://schemas.microsoft.com/office/drawing/2014/main" id="{8BB103F1-3404-4E59-9AE4-4E425A294BC5}"/>
              </a:ext>
            </a:extLst>
          </p:cNvPr>
          <p:cNvSpPr>
            <a:spLocks noGrp="1"/>
          </p:cNvSpPr>
          <p:nvPr>
            <p:ph idx="1"/>
          </p:nvPr>
        </p:nvSpPr>
        <p:spPr>
          <a:xfrm>
            <a:off x="822959" y="1459150"/>
            <a:ext cx="7543801" cy="4409944"/>
          </a:xfrm>
        </p:spPr>
        <p:txBody>
          <a:bodyPr>
            <a:normAutofit/>
          </a:bodyPr>
          <a:lstStyle/>
          <a:p>
            <a:pPr>
              <a:buFont typeface="Wingdings" panose="05000000000000000000" pitchFamily="2" charset="2"/>
              <a:buChar char="Ø"/>
            </a:pPr>
            <a:r>
              <a:rPr lang="en-US" sz="2400" dirty="0">
                <a:solidFill>
                  <a:schemeClr val="tx1"/>
                </a:solidFill>
              </a:rPr>
              <a:t>What were the Revenue processes of the Empire?</a:t>
            </a:r>
          </a:p>
          <a:p>
            <a:pPr>
              <a:buFont typeface="Wingdings" panose="05000000000000000000" pitchFamily="2" charset="2"/>
              <a:buChar char="Ø"/>
            </a:pPr>
            <a:r>
              <a:rPr lang="en-US" sz="2400" dirty="0">
                <a:solidFill>
                  <a:schemeClr val="tx1"/>
                </a:solidFill>
              </a:rPr>
              <a:t>What does </a:t>
            </a:r>
            <a:r>
              <a:rPr lang="en-US" sz="2400" i="1" dirty="0">
                <a:solidFill>
                  <a:schemeClr val="tx1"/>
                </a:solidFill>
              </a:rPr>
              <a:t>Secret History of the Mongols</a:t>
            </a:r>
            <a:r>
              <a:rPr lang="en-US" sz="2400" dirty="0">
                <a:solidFill>
                  <a:schemeClr val="tx1"/>
                </a:solidFill>
              </a:rPr>
              <a:t> say about Levy, Tribute, and Plunder?</a:t>
            </a:r>
          </a:p>
          <a:p>
            <a:pPr>
              <a:buFont typeface="Wingdings" panose="05000000000000000000" pitchFamily="2" charset="2"/>
              <a:buChar char="Ø"/>
            </a:pPr>
            <a:r>
              <a:rPr lang="en-US" sz="2400" dirty="0">
                <a:solidFill>
                  <a:schemeClr val="tx1"/>
                </a:solidFill>
              </a:rPr>
              <a:t>Did the Mongol empire “evolve” in its ideas of revenue extraction?</a:t>
            </a:r>
            <a:br>
              <a:rPr lang="en-US" sz="2400" dirty="0">
                <a:solidFill>
                  <a:schemeClr val="tx1"/>
                </a:solidFill>
              </a:rPr>
            </a:br>
            <a:br>
              <a:rPr lang="en-US" sz="2400" dirty="0">
                <a:solidFill>
                  <a:schemeClr val="tx1"/>
                </a:solidFill>
              </a:rPr>
            </a:br>
            <a:r>
              <a:rPr lang="en-US" sz="2400" dirty="0">
                <a:solidFill>
                  <a:schemeClr val="tx1"/>
                </a:solidFill>
              </a:rPr>
              <a:t>    </a:t>
            </a:r>
            <a:r>
              <a:rPr lang="en-US" sz="2400" dirty="0" err="1">
                <a:solidFill>
                  <a:schemeClr val="tx1"/>
                </a:solidFill>
              </a:rPr>
              <a:t>Plunder</a:t>
            </a:r>
            <a:r>
              <a:rPr lang="en-US" sz="2400" dirty="0" err="1">
                <a:solidFill>
                  <a:schemeClr val="tx1"/>
                </a:solidFill>
                <a:sym typeface="Wingdings" panose="05000000000000000000" pitchFamily="2" charset="2"/>
              </a:rPr>
              <a:t>Taxation</a:t>
            </a:r>
            <a:endParaRPr lang="en-US" sz="2400" dirty="0">
              <a:solidFill>
                <a:schemeClr val="tx1"/>
              </a:solidFill>
            </a:endParaRPr>
          </a:p>
        </p:txBody>
      </p:sp>
      <p:sp>
        <p:nvSpPr>
          <p:cNvPr id="13" name="Title 12">
            <a:extLst>
              <a:ext uri="{FF2B5EF4-FFF2-40B4-BE49-F238E27FC236}">
                <a16:creationId xmlns:a16="http://schemas.microsoft.com/office/drawing/2014/main" id="{909E0890-670F-46C3-A879-527DC4773FEF}"/>
              </a:ext>
            </a:extLst>
          </p:cNvPr>
          <p:cNvSpPr>
            <a:spLocks noGrp="1"/>
          </p:cNvSpPr>
          <p:nvPr>
            <p:ph type="title"/>
          </p:nvPr>
        </p:nvSpPr>
        <p:spPr/>
        <p:txBody>
          <a:bodyPr>
            <a:normAutofit fontScale="90000"/>
          </a:bodyPr>
          <a:lstStyle/>
          <a:p>
            <a:r>
              <a:rPr lang="en-US" dirty="0"/>
              <a:t>Key Questions</a:t>
            </a:r>
          </a:p>
        </p:txBody>
      </p:sp>
      <p:sp>
        <p:nvSpPr>
          <p:cNvPr id="9" name="Google Shape;79;p15">
            <a:extLst>
              <a:ext uri="{FF2B5EF4-FFF2-40B4-BE49-F238E27FC236}">
                <a16:creationId xmlns:a16="http://schemas.microsoft.com/office/drawing/2014/main" id="{06BB0202-6C91-4E88-A720-BBF1181FF311}"/>
              </a:ext>
            </a:extLst>
          </p:cNvPr>
          <p:cNvSpPr/>
          <p:nvPr/>
        </p:nvSpPr>
        <p:spPr>
          <a:xfrm>
            <a:off x="474608" y="5424772"/>
            <a:ext cx="2274270" cy="845485"/>
          </a:xfrm>
          <a:prstGeom prst="homePlate">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10" name="Google Shape;80;p15">
            <a:extLst>
              <a:ext uri="{FF2B5EF4-FFF2-40B4-BE49-F238E27FC236}">
                <a16:creationId xmlns:a16="http://schemas.microsoft.com/office/drawing/2014/main" id="{24F481BC-29DA-4AA4-B92B-A85BA8EA0728}"/>
              </a:ext>
            </a:extLst>
          </p:cNvPr>
          <p:cNvSpPr/>
          <p:nvPr/>
        </p:nvSpPr>
        <p:spPr>
          <a:xfrm>
            <a:off x="2441542" y="5401730"/>
            <a:ext cx="3233394" cy="845485"/>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12" name="Google Shape;82;p15">
            <a:extLst>
              <a:ext uri="{FF2B5EF4-FFF2-40B4-BE49-F238E27FC236}">
                <a16:creationId xmlns:a16="http://schemas.microsoft.com/office/drawing/2014/main" id="{97562573-D8DD-4217-8863-57B7DFB41EB4}"/>
              </a:ext>
            </a:extLst>
          </p:cNvPr>
          <p:cNvSpPr/>
          <p:nvPr/>
        </p:nvSpPr>
        <p:spPr>
          <a:xfrm>
            <a:off x="5379645" y="5378688"/>
            <a:ext cx="3038491" cy="845485"/>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spTree>
    <p:extLst>
      <p:ext uri="{BB962C8B-B14F-4D97-AF65-F5344CB8AC3E}">
        <p14:creationId xmlns:p14="http://schemas.microsoft.com/office/powerpoint/2010/main" val="8249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822960" y="286605"/>
            <a:ext cx="7543800" cy="702302"/>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800" dirty="0"/>
          </a:p>
        </p:txBody>
      </p:sp>
      <p:sp>
        <p:nvSpPr>
          <p:cNvPr id="13" name="Title 12">
            <a:extLst>
              <a:ext uri="{FF2B5EF4-FFF2-40B4-BE49-F238E27FC236}">
                <a16:creationId xmlns:a16="http://schemas.microsoft.com/office/drawing/2014/main" id="{909E0890-670F-46C3-A879-527DC4773FEF}"/>
              </a:ext>
            </a:extLst>
          </p:cNvPr>
          <p:cNvSpPr>
            <a:spLocks noGrp="1"/>
          </p:cNvSpPr>
          <p:nvPr>
            <p:ph type="title"/>
          </p:nvPr>
        </p:nvSpPr>
        <p:spPr/>
        <p:txBody>
          <a:bodyPr>
            <a:normAutofit fontScale="90000"/>
          </a:bodyPr>
          <a:lstStyle/>
          <a:p>
            <a:r>
              <a:rPr lang="en-US" dirty="0"/>
              <a:t>Key Sources (Historiography)</a:t>
            </a:r>
          </a:p>
        </p:txBody>
      </p:sp>
      <p:grpSp>
        <p:nvGrpSpPr>
          <p:cNvPr id="6" name="Group 5">
            <a:extLst>
              <a:ext uri="{FF2B5EF4-FFF2-40B4-BE49-F238E27FC236}">
                <a16:creationId xmlns:a16="http://schemas.microsoft.com/office/drawing/2014/main" id="{871FD15C-C512-7C7A-F586-920DA6B177AF}"/>
              </a:ext>
            </a:extLst>
          </p:cNvPr>
          <p:cNvGrpSpPr/>
          <p:nvPr/>
        </p:nvGrpSpPr>
        <p:grpSpPr>
          <a:xfrm>
            <a:off x="466808" y="5406856"/>
            <a:ext cx="7943528" cy="814265"/>
            <a:chOff x="466808" y="5406856"/>
            <a:chExt cx="7943528" cy="814265"/>
          </a:xfrm>
        </p:grpSpPr>
        <p:sp>
          <p:nvSpPr>
            <p:cNvPr id="3" name="Google Shape;79;p15">
              <a:extLst>
                <a:ext uri="{FF2B5EF4-FFF2-40B4-BE49-F238E27FC236}">
                  <a16:creationId xmlns:a16="http://schemas.microsoft.com/office/drawing/2014/main" id="{19DFA391-61C4-D7EA-3758-FB7F735E8E61}"/>
                </a:ext>
              </a:extLst>
            </p:cNvPr>
            <p:cNvSpPr/>
            <p:nvPr/>
          </p:nvSpPr>
          <p:spPr>
            <a:xfrm>
              <a:off x="466808" y="5439688"/>
              <a:ext cx="2274270" cy="781433"/>
            </a:xfrm>
            <a:prstGeom prst="homePlate">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4" name="Google Shape;80;p15">
              <a:extLst>
                <a:ext uri="{FF2B5EF4-FFF2-40B4-BE49-F238E27FC236}">
                  <a16:creationId xmlns:a16="http://schemas.microsoft.com/office/drawing/2014/main" id="{74234FA7-7A7D-7EE1-F064-BE9245FEE75B}"/>
                </a:ext>
              </a:extLst>
            </p:cNvPr>
            <p:cNvSpPr/>
            <p:nvPr/>
          </p:nvSpPr>
          <p:spPr>
            <a:xfrm>
              <a:off x="2433742" y="5416646"/>
              <a:ext cx="3233394" cy="781433"/>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5" name="Google Shape;82;p15">
              <a:extLst>
                <a:ext uri="{FF2B5EF4-FFF2-40B4-BE49-F238E27FC236}">
                  <a16:creationId xmlns:a16="http://schemas.microsoft.com/office/drawing/2014/main" id="{A1503C77-CFE6-B49A-337F-69CB2A818398}"/>
                </a:ext>
              </a:extLst>
            </p:cNvPr>
            <p:cNvSpPr/>
            <p:nvPr/>
          </p:nvSpPr>
          <p:spPr>
            <a:xfrm>
              <a:off x="5371845" y="5406856"/>
              <a:ext cx="3038491" cy="781433"/>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grpSp>
      <p:sp>
        <p:nvSpPr>
          <p:cNvPr id="9" name="Content Placeholder 8">
            <a:extLst>
              <a:ext uri="{FF2B5EF4-FFF2-40B4-BE49-F238E27FC236}">
                <a16:creationId xmlns:a16="http://schemas.microsoft.com/office/drawing/2014/main" id="{4CF252BD-DF43-D4E7-A6AD-D4CE3FB1BF2A}"/>
              </a:ext>
            </a:extLst>
          </p:cNvPr>
          <p:cNvSpPr>
            <a:spLocks noGrp="1"/>
          </p:cNvSpPr>
          <p:nvPr>
            <p:ph idx="1"/>
          </p:nvPr>
        </p:nvSpPr>
        <p:spPr>
          <a:xfrm>
            <a:off x="822959" y="1198418"/>
            <a:ext cx="7543801" cy="3754582"/>
          </a:xfrm>
        </p:spPr>
        <p:txBody>
          <a:bodyPr>
            <a:normAutofit fontScale="92500" lnSpcReduction="10000"/>
          </a:bodyPr>
          <a:lstStyle/>
          <a:p>
            <a:pPr marL="0" indent="0">
              <a:buNone/>
              <a:tabLst>
                <a:tab pos="284163" algn="l"/>
              </a:tabLst>
            </a:pPr>
            <a:r>
              <a:rPr lang="en-US" dirty="0">
                <a:solidFill>
                  <a:schemeClr val="tx1"/>
                </a:solidFill>
                <a:latin typeface="Calibri" panose="020F0502020204030204" pitchFamily="34" charset="0"/>
                <a:cs typeface="Calibri" panose="020F0502020204030204" pitchFamily="34" charset="0"/>
              </a:rPr>
              <a:t>PRIMARY</a:t>
            </a:r>
            <a:endParaRPr lang="en-US" sz="2000" dirty="0">
              <a:solidFill>
                <a:schemeClr val="tx1"/>
              </a:solidFill>
              <a:latin typeface="Calibri" panose="020F0502020204030204" pitchFamily="34" charset="0"/>
              <a:cs typeface="Calibri" panose="020F0502020204030204" pitchFamily="34" charset="0"/>
            </a:endParaRPr>
          </a:p>
          <a:p>
            <a:pPr marL="228600" indent="-228600">
              <a:buFont typeface="Arial" panose="020B0604020202020204" pitchFamily="34" charset="0"/>
              <a:buChar char="•"/>
              <a:tabLst>
                <a:tab pos="284163" algn="l"/>
              </a:tabLst>
            </a:pPr>
            <a:r>
              <a:rPr lang="en-US" sz="2000" i="1" dirty="0">
                <a:solidFill>
                  <a:schemeClr val="tx1"/>
                </a:solidFill>
                <a:latin typeface="Calibri" panose="020F0502020204030204" pitchFamily="34" charset="0"/>
                <a:cs typeface="Calibri" panose="020F0502020204030204" pitchFamily="34" charset="0"/>
              </a:rPr>
              <a:t>The Secret History of the Mongols</a:t>
            </a:r>
          </a:p>
          <a:p>
            <a:pPr marL="228600" indent="-228600">
              <a:buFont typeface="Arial" panose="020B0604020202020204" pitchFamily="34" charset="0"/>
              <a:buChar char="•"/>
              <a:tabLst>
                <a:tab pos="284163" algn="l"/>
              </a:tabLst>
            </a:pPr>
            <a:r>
              <a:rPr lang="en-US" sz="2000" i="1" dirty="0">
                <a:solidFill>
                  <a:schemeClr val="tx1"/>
                </a:solidFill>
                <a:latin typeface="Calibri" panose="020F0502020204030204" pitchFamily="34" charset="0"/>
                <a:cs typeface="Calibri" panose="020F0502020204030204" pitchFamily="34" charset="0"/>
              </a:rPr>
              <a:t>The Successors of Genghis Khan, </a:t>
            </a:r>
            <a:r>
              <a:rPr lang="en-US" sz="2000" dirty="0">
                <a:solidFill>
                  <a:schemeClr val="tx1"/>
                </a:solidFill>
                <a:latin typeface="Calibri" panose="020F0502020204030204" pitchFamily="34" charset="0"/>
                <a:cs typeface="Calibri" panose="020F0502020204030204" pitchFamily="34" charset="0"/>
              </a:rPr>
              <a:t>by Rashad al-Din</a:t>
            </a:r>
          </a:p>
          <a:p>
            <a:pPr marL="228600" indent="-228600">
              <a:buFont typeface="Arial" panose="020B0604020202020204" pitchFamily="34" charset="0"/>
              <a:buChar char="•"/>
              <a:tabLst>
                <a:tab pos="284163" algn="l"/>
              </a:tabLst>
            </a:pPr>
            <a:r>
              <a:rPr lang="es-ES" i="1" dirty="0">
                <a:solidFill>
                  <a:schemeClr val="tx1"/>
                </a:solidFill>
                <a:latin typeface="Calibri" panose="020F0502020204030204" pitchFamily="34" charset="0"/>
                <a:cs typeface="Calibri" panose="020F0502020204030204" pitchFamily="34" charset="0"/>
              </a:rPr>
              <a:t>The </a:t>
            </a:r>
            <a:r>
              <a:rPr lang="es-ES" i="1" dirty="0" err="1">
                <a:solidFill>
                  <a:schemeClr val="tx1"/>
                </a:solidFill>
                <a:latin typeface="Calibri" panose="020F0502020204030204" pitchFamily="34" charset="0"/>
                <a:cs typeface="Calibri" panose="020F0502020204030204" pitchFamily="34" charset="0"/>
              </a:rPr>
              <a:t>History</a:t>
            </a:r>
            <a:r>
              <a:rPr lang="es-ES" i="1" dirty="0">
                <a:solidFill>
                  <a:schemeClr val="tx1"/>
                </a:solidFill>
                <a:latin typeface="Calibri" panose="020F0502020204030204" pitchFamily="34" charset="0"/>
                <a:cs typeface="Calibri" panose="020F0502020204030204" pitchFamily="34" charset="0"/>
              </a:rPr>
              <a:t> of the </a:t>
            </a:r>
            <a:r>
              <a:rPr lang="es-ES" i="1" dirty="0" err="1">
                <a:solidFill>
                  <a:schemeClr val="tx1"/>
                </a:solidFill>
                <a:latin typeface="Calibri" panose="020F0502020204030204" pitchFamily="34" charset="0"/>
                <a:cs typeface="Calibri" panose="020F0502020204030204" pitchFamily="34" charset="0"/>
              </a:rPr>
              <a:t>World</a:t>
            </a:r>
            <a:r>
              <a:rPr lang="es-ES" i="1" dirty="0">
                <a:solidFill>
                  <a:schemeClr val="tx1"/>
                </a:solidFill>
                <a:latin typeface="Calibri" panose="020F0502020204030204" pitchFamily="34" charset="0"/>
                <a:cs typeface="Calibri" panose="020F0502020204030204" pitchFamily="34" charset="0"/>
              </a:rPr>
              <a:t> </a:t>
            </a:r>
            <a:r>
              <a:rPr lang="es-ES" i="1" dirty="0" err="1">
                <a:solidFill>
                  <a:schemeClr val="tx1"/>
                </a:solidFill>
                <a:latin typeface="Calibri" panose="020F0502020204030204" pitchFamily="34" charset="0"/>
                <a:cs typeface="Calibri" panose="020F0502020204030204" pitchFamily="34" charset="0"/>
              </a:rPr>
              <a:t>Conqueror</a:t>
            </a:r>
            <a:r>
              <a:rPr lang="es-ES" i="1" dirty="0">
                <a:solidFill>
                  <a:schemeClr val="tx1"/>
                </a:solidFill>
                <a:latin typeface="Calibri" panose="020F0502020204030204" pitchFamily="34" charset="0"/>
                <a:cs typeface="Calibri" panose="020F0502020204030204" pitchFamily="34" charset="0"/>
              </a:rPr>
              <a:t>, </a:t>
            </a:r>
            <a:r>
              <a:rPr lang="es-ES" i="1" dirty="0" err="1">
                <a:solidFill>
                  <a:schemeClr val="tx1"/>
                </a:solidFill>
                <a:latin typeface="Calibri" panose="020F0502020204030204" pitchFamily="34" charset="0"/>
                <a:cs typeface="Calibri" panose="020F0502020204030204" pitchFamily="34" charset="0"/>
              </a:rPr>
              <a:t>by</a:t>
            </a:r>
            <a:r>
              <a:rPr lang="es-ES" i="1" dirty="0">
                <a:solidFill>
                  <a:schemeClr val="tx1"/>
                </a:solidFill>
                <a:latin typeface="Calibri" panose="020F0502020204030204" pitchFamily="34" charset="0"/>
                <a:cs typeface="Calibri" panose="020F0502020204030204" pitchFamily="34" charset="0"/>
              </a:rPr>
              <a:t> </a:t>
            </a:r>
            <a:r>
              <a:rPr lang="es-ES" dirty="0" err="1">
                <a:solidFill>
                  <a:schemeClr val="tx1"/>
                </a:solidFill>
                <a:latin typeface="Calibri" panose="020F0502020204030204" pitchFamily="34" charset="0"/>
                <a:cs typeface="Calibri" panose="020F0502020204030204" pitchFamily="34" charset="0"/>
              </a:rPr>
              <a:t>Alāʼ</a:t>
            </a:r>
            <a:r>
              <a:rPr lang="es-ES" dirty="0">
                <a:solidFill>
                  <a:schemeClr val="tx1"/>
                </a:solidFill>
                <a:latin typeface="Calibri" panose="020F0502020204030204" pitchFamily="34" charset="0"/>
                <a:cs typeface="Calibri" panose="020F0502020204030204" pitchFamily="34" charset="0"/>
              </a:rPr>
              <a:t> </a:t>
            </a:r>
            <a:r>
              <a:rPr lang="es-ES" dirty="0" err="1">
                <a:solidFill>
                  <a:schemeClr val="tx1"/>
                </a:solidFill>
                <a:latin typeface="Calibri" panose="020F0502020204030204" pitchFamily="34" charset="0"/>
                <a:cs typeface="Calibri" panose="020F0502020204030204" pitchFamily="34" charset="0"/>
              </a:rPr>
              <a:t>al-Dīn</a:t>
            </a:r>
            <a:r>
              <a:rPr lang="es-ES" dirty="0">
                <a:solidFill>
                  <a:schemeClr val="tx1"/>
                </a:solidFill>
                <a:latin typeface="Calibri" panose="020F0502020204030204" pitchFamily="34" charset="0"/>
                <a:cs typeface="Calibri" panose="020F0502020204030204" pitchFamily="34" charset="0"/>
              </a:rPr>
              <a:t> </a:t>
            </a:r>
            <a:r>
              <a:rPr lang="es-ES" dirty="0" err="1">
                <a:solidFill>
                  <a:schemeClr val="tx1"/>
                </a:solidFill>
                <a:latin typeface="Calibri" panose="020F0502020204030204" pitchFamily="34" charset="0"/>
                <a:cs typeface="Calibri" panose="020F0502020204030204" pitchFamily="34" charset="0"/>
              </a:rPr>
              <a:t>Juvayni</a:t>
            </a:r>
            <a:r>
              <a:rPr lang="es-ES" dirty="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a:p>
            <a:pPr marL="0" indent="0">
              <a:buNone/>
              <a:tabLst>
                <a:tab pos="284163" algn="l"/>
              </a:tabLst>
            </a:pPr>
            <a:br>
              <a:rPr lang="en-US" sz="2000" dirty="0">
                <a:solidFill>
                  <a:schemeClr val="tx1"/>
                </a:solidFill>
                <a:latin typeface="Calibri" panose="020F0502020204030204" pitchFamily="34" charset="0"/>
                <a:cs typeface="Calibri" panose="020F0502020204030204" pitchFamily="34" charset="0"/>
              </a:rPr>
            </a:br>
            <a:r>
              <a:rPr lang="en-US" sz="2000" dirty="0">
                <a:solidFill>
                  <a:schemeClr val="tx1"/>
                </a:solidFill>
                <a:latin typeface="Calibri" panose="020F0502020204030204" pitchFamily="34" charset="0"/>
                <a:cs typeface="Calibri" panose="020F0502020204030204" pitchFamily="34" charset="0"/>
              </a:rPr>
              <a:t>SECONDARY</a:t>
            </a:r>
          </a:p>
          <a:p>
            <a:pPr marL="228600" indent="-228600">
              <a:buFont typeface="Arial" panose="020B0604020202020204" pitchFamily="34" charset="0"/>
              <a:buChar char="•"/>
              <a:tabLst>
                <a:tab pos="284163" algn="l"/>
              </a:tabLst>
            </a:pPr>
            <a:r>
              <a:rPr lang="en-US" sz="2000" i="1" dirty="0">
                <a:solidFill>
                  <a:schemeClr val="tx1"/>
                </a:solidFill>
                <a:latin typeface="Calibri" panose="020F0502020204030204" pitchFamily="34" charset="0"/>
                <a:cs typeface="Calibri" panose="020F0502020204030204" pitchFamily="34" charset="0"/>
              </a:rPr>
              <a:t>H. F. </a:t>
            </a:r>
            <a:r>
              <a:rPr lang="en-US" sz="2000" i="1" dirty="0" err="1">
                <a:solidFill>
                  <a:schemeClr val="tx1"/>
                </a:solidFill>
                <a:latin typeface="Calibri" panose="020F0502020204030204" pitchFamily="34" charset="0"/>
                <a:cs typeface="Calibri" panose="020F0502020204030204" pitchFamily="34" charset="0"/>
              </a:rPr>
              <a:t>Schurmann</a:t>
            </a:r>
            <a:r>
              <a:rPr lang="en-US" sz="2000" i="1" dirty="0">
                <a:solidFill>
                  <a:schemeClr val="tx1"/>
                </a:solidFill>
                <a:latin typeface="Calibri" panose="020F0502020204030204" pitchFamily="34" charset="0"/>
                <a:cs typeface="Calibri" panose="020F0502020204030204" pitchFamily="34" charset="0"/>
              </a:rPr>
              <a:t> (1956) “ Mongolian Tributary Practices of the Thirteenth Century” = linguistic matrix of Levy &amp; Tribute as One-Time vs. Recurring</a:t>
            </a:r>
          </a:p>
          <a:p>
            <a:pPr marL="228600" indent="-228600">
              <a:buFont typeface="Arial" panose="020B0604020202020204" pitchFamily="34" charset="0"/>
              <a:buChar char="•"/>
              <a:tabLst>
                <a:tab pos="284163" algn="l"/>
              </a:tabLst>
            </a:pPr>
            <a:r>
              <a:rPr lang="en-US" i="1" dirty="0">
                <a:solidFill>
                  <a:schemeClr val="tx1"/>
                </a:solidFill>
                <a:latin typeface="Calibri" panose="020F0502020204030204" pitchFamily="34" charset="0"/>
                <a:cs typeface="Calibri" panose="020F0502020204030204" pitchFamily="34" charset="0"/>
              </a:rPr>
              <a:t>John Masson Smith (1970) “Mongol and Nomadic Taxation” = agrees with </a:t>
            </a:r>
            <a:r>
              <a:rPr lang="en-US" i="1" dirty="0" err="1">
                <a:solidFill>
                  <a:schemeClr val="tx1"/>
                </a:solidFill>
                <a:latin typeface="Calibri" panose="020F0502020204030204" pitchFamily="34" charset="0"/>
                <a:cs typeface="Calibri" panose="020F0502020204030204" pitchFamily="34" charset="0"/>
              </a:rPr>
              <a:t>Schurmann</a:t>
            </a:r>
            <a:r>
              <a:rPr lang="en-US" i="1" dirty="0">
                <a:solidFill>
                  <a:schemeClr val="tx1"/>
                </a:solidFill>
                <a:latin typeface="Calibri" panose="020F0502020204030204" pitchFamily="34" charset="0"/>
                <a:cs typeface="Calibri" panose="020F0502020204030204" pitchFamily="34" charset="0"/>
              </a:rPr>
              <a:t>, but Levy &amp; Tribute are Nomadic vs. Sedentary</a:t>
            </a:r>
            <a:endParaRPr lang="en-US" sz="2000" i="1" dirty="0">
              <a:solidFill>
                <a:schemeClr val="tx1"/>
              </a:solidFill>
              <a:latin typeface="Calibri" panose="020F0502020204030204" pitchFamily="34" charset="0"/>
              <a:cs typeface="Calibri" panose="020F0502020204030204" pitchFamily="34" charset="0"/>
            </a:endParaRPr>
          </a:p>
          <a:p>
            <a:endParaRPr lang="en-US" dirty="0"/>
          </a:p>
        </p:txBody>
      </p:sp>
      <p:pic>
        <p:nvPicPr>
          <p:cNvPr id="7" name="Picture 6" descr="A close-up of a document&#10;&#10;Description automatically generated with medium confidence">
            <a:extLst>
              <a:ext uri="{FF2B5EF4-FFF2-40B4-BE49-F238E27FC236}">
                <a16:creationId xmlns:a16="http://schemas.microsoft.com/office/drawing/2014/main" id="{703260EB-4E13-170C-8E12-365984693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866" y="1188628"/>
            <a:ext cx="1535248" cy="2276315"/>
          </a:xfrm>
          <a:prstGeom prst="rect">
            <a:avLst/>
          </a:prstGeom>
        </p:spPr>
      </p:pic>
    </p:spTree>
    <p:extLst>
      <p:ext uri="{BB962C8B-B14F-4D97-AF65-F5344CB8AC3E}">
        <p14:creationId xmlns:p14="http://schemas.microsoft.com/office/powerpoint/2010/main" val="5279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1229119" y="1966228"/>
            <a:ext cx="4691861" cy="904240"/>
          </a:xfrm>
          <a:prstGeom prst="rect">
            <a:avLst/>
          </a:prstGeom>
        </p:spPr>
        <p:txBody>
          <a:bodyPr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err="1">
                <a:effectLst/>
                <a:latin typeface="Times New Roman" panose="02020603050405020304" pitchFamily="18" charset="0"/>
                <a:ea typeface="Times New Roman" panose="02020603050405020304" pitchFamily="18" charset="0"/>
              </a:rPr>
              <a:t>Qubcir</a:t>
            </a:r>
            <a:r>
              <a:rPr lang="en-US" sz="3200" i="1" dirty="0">
                <a:effectLst/>
                <a:latin typeface="Times New Roman" panose="02020603050405020304" pitchFamily="18" charset="0"/>
                <a:ea typeface="Times New Roman" panose="02020603050405020304" pitchFamily="18" charset="0"/>
              </a:rPr>
              <a:t>: An </a:t>
            </a:r>
            <a:r>
              <a:rPr lang="en-US" sz="3200" i="1" dirty="0">
                <a:latin typeface="Times New Roman" panose="02020603050405020304" pitchFamily="18" charset="0"/>
                <a:ea typeface="Times New Roman" panose="02020603050405020304" pitchFamily="18" charset="0"/>
              </a:rPr>
              <a:t>Occasional Tax created to fill a Specific Need</a:t>
            </a:r>
            <a:endParaRPr lang="en-US" sz="3200" dirty="0"/>
          </a:p>
        </p:txBody>
      </p:sp>
      <p:sp>
        <p:nvSpPr>
          <p:cNvPr id="3" name="Title 2">
            <a:extLst>
              <a:ext uri="{FF2B5EF4-FFF2-40B4-BE49-F238E27FC236}">
                <a16:creationId xmlns:a16="http://schemas.microsoft.com/office/drawing/2014/main" id="{8C792FC3-3B12-C9CF-D776-EC9F97078ECD}"/>
              </a:ext>
            </a:extLst>
          </p:cNvPr>
          <p:cNvSpPr>
            <a:spLocks noGrp="1"/>
          </p:cNvSpPr>
          <p:nvPr>
            <p:ph type="title"/>
          </p:nvPr>
        </p:nvSpPr>
        <p:spPr>
          <a:xfrm>
            <a:off x="822960" y="185004"/>
            <a:ext cx="7543800" cy="904241"/>
          </a:xfrm>
        </p:spPr>
        <p:txBody>
          <a:bodyPr/>
          <a:lstStyle/>
          <a:p>
            <a:r>
              <a:rPr lang="en-US" dirty="0"/>
              <a:t>Levy</a:t>
            </a:r>
            <a:endParaRPr lang="en-US" sz="2800" dirty="0"/>
          </a:p>
        </p:txBody>
      </p:sp>
      <p:sp>
        <p:nvSpPr>
          <p:cNvPr id="9" name="Content Placeholder 8">
            <a:extLst>
              <a:ext uri="{FF2B5EF4-FFF2-40B4-BE49-F238E27FC236}">
                <a16:creationId xmlns:a16="http://schemas.microsoft.com/office/drawing/2014/main" id="{19F39F32-9220-CC9D-CC70-09A1F2A8C59F}"/>
              </a:ext>
            </a:extLst>
          </p:cNvPr>
          <p:cNvSpPr>
            <a:spLocks noGrp="1"/>
          </p:cNvSpPr>
          <p:nvPr>
            <p:ph idx="1"/>
          </p:nvPr>
        </p:nvSpPr>
        <p:spPr>
          <a:xfrm>
            <a:off x="777241" y="3194290"/>
            <a:ext cx="5224064" cy="1816100"/>
          </a:xfrm>
        </p:spPr>
        <p:txBody>
          <a:bodyPr>
            <a:normAutofit fontScale="92500" lnSpcReduction="10000"/>
          </a:bodyPr>
          <a:lstStyle/>
          <a:p>
            <a:pPr marL="457200" indent="-457200">
              <a:buFont typeface="+mj-lt"/>
              <a:buAutoNum type="arabicPeriod"/>
            </a:pPr>
            <a:r>
              <a:rPr lang="en-US" dirty="0"/>
              <a:t>Military Equipment (Mounts, Axes, Arrows) &amp; People (Sons of Commanders for Empire Guard)</a:t>
            </a:r>
          </a:p>
          <a:p>
            <a:pPr marL="457200" indent="-457200">
              <a:buFont typeface="+mj-lt"/>
              <a:buAutoNum type="arabicPeriod"/>
            </a:pPr>
            <a:r>
              <a:rPr lang="en-US" dirty="0"/>
              <a:t>Postal service (</a:t>
            </a:r>
            <a:r>
              <a:rPr lang="en-US" i="1" dirty="0"/>
              <a:t>yam)</a:t>
            </a:r>
          </a:p>
          <a:p>
            <a:pPr marL="457200" indent="-457200">
              <a:buFont typeface="+mj-lt"/>
              <a:buAutoNum type="arabicPeriod"/>
            </a:pPr>
            <a:r>
              <a:rPr lang="en-US" dirty="0"/>
              <a:t>Public gathering (</a:t>
            </a:r>
            <a:r>
              <a:rPr lang="en-US" i="1" dirty="0" err="1"/>
              <a:t>sulen</a:t>
            </a:r>
            <a:r>
              <a:rPr lang="en-US" dirty="0"/>
              <a:t>)</a:t>
            </a:r>
          </a:p>
          <a:p>
            <a:pPr marL="457200" indent="-457200">
              <a:buFont typeface="+mj-lt"/>
              <a:buAutoNum type="arabicPeriod"/>
            </a:pPr>
            <a:r>
              <a:rPr lang="en-US" dirty="0"/>
              <a:t>Poor &amp; Needy/ starving friends</a:t>
            </a:r>
          </a:p>
          <a:p>
            <a:pPr marL="457200" indent="-457200">
              <a:buFont typeface="+mj-lt"/>
              <a:buAutoNum type="arabicPeriod"/>
            </a:pPr>
            <a:endParaRPr lang="en-US" dirty="0"/>
          </a:p>
          <a:p>
            <a:pPr marL="0" indent="0">
              <a:buNone/>
            </a:pPr>
            <a:endParaRPr lang="en-US" dirty="0"/>
          </a:p>
        </p:txBody>
      </p:sp>
      <p:sp>
        <p:nvSpPr>
          <p:cNvPr id="11" name="TextBox 10">
            <a:extLst>
              <a:ext uri="{FF2B5EF4-FFF2-40B4-BE49-F238E27FC236}">
                <a16:creationId xmlns:a16="http://schemas.microsoft.com/office/drawing/2014/main" id="{1E00C727-D75C-101D-6813-57F20E91A20E}"/>
              </a:ext>
            </a:extLst>
          </p:cNvPr>
          <p:cNvSpPr txBox="1"/>
          <p:nvPr/>
        </p:nvSpPr>
        <p:spPr>
          <a:xfrm>
            <a:off x="1481294" y="5295677"/>
            <a:ext cx="5887693"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e.g. MILITARY, GOVERNMENT WORKS, CHARITY</a:t>
            </a:r>
          </a:p>
        </p:txBody>
      </p:sp>
      <p:cxnSp>
        <p:nvCxnSpPr>
          <p:cNvPr id="14" name="Straight Connector 13">
            <a:extLst>
              <a:ext uri="{FF2B5EF4-FFF2-40B4-BE49-F238E27FC236}">
                <a16:creationId xmlns:a16="http://schemas.microsoft.com/office/drawing/2014/main" id="{2188FD7F-6C8D-B558-F945-438A2E019229}"/>
              </a:ext>
            </a:extLst>
          </p:cNvPr>
          <p:cNvCxnSpPr/>
          <p:nvPr/>
        </p:nvCxnSpPr>
        <p:spPr>
          <a:xfrm>
            <a:off x="777240" y="1089764"/>
            <a:ext cx="7208573" cy="0"/>
          </a:xfrm>
          <a:prstGeom prst="line">
            <a:avLst/>
          </a:prstGeom>
          <a:ln w="25400">
            <a:solidFill>
              <a:schemeClr val="accent2"/>
            </a:solidFill>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420EC32C-704E-338D-A6AC-27D42E4F2608}"/>
              </a:ext>
            </a:extLst>
          </p:cNvPr>
          <p:cNvGrpSpPr/>
          <p:nvPr/>
        </p:nvGrpSpPr>
        <p:grpSpPr>
          <a:xfrm>
            <a:off x="720653" y="5834650"/>
            <a:ext cx="7943528" cy="861388"/>
            <a:chOff x="720653" y="5834650"/>
            <a:chExt cx="7943528" cy="861388"/>
          </a:xfrm>
        </p:grpSpPr>
        <p:sp>
          <p:nvSpPr>
            <p:cNvPr id="4" name="Google Shape;79;p15">
              <a:extLst>
                <a:ext uri="{FF2B5EF4-FFF2-40B4-BE49-F238E27FC236}">
                  <a16:creationId xmlns:a16="http://schemas.microsoft.com/office/drawing/2014/main" id="{281E5669-8CFD-8002-6011-8F53298AF721}"/>
                </a:ext>
              </a:extLst>
            </p:cNvPr>
            <p:cNvSpPr/>
            <p:nvPr/>
          </p:nvSpPr>
          <p:spPr>
            <a:xfrm>
              <a:off x="720653" y="5880734"/>
              <a:ext cx="2274270" cy="815304"/>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5" name="Google Shape;80;p15">
              <a:extLst>
                <a:ext uri="{FF2B5EF4-FFF2-40B4-BE49-F238E27FC236}">
                  <a16:creationId xmlns:a16="http://schemas.microsoft.com/office/drawing/2014/main" id="{53DA2311-0348-8B4D-1177-90BD0286B360}"/>
                </a:ext>
              </a:extLst>
            </p:cNvPr>
            <p:cNvSpPr/>
            <p:nvPr/>
          </p:nvSpPr>
          <p:spPr>
            <a:xfrm>
              <a:off x="2687587" y="5857692"/>
              <a:ext cx="3233394" cy="815304"/>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12" name="Google Shape;82;p15">
              <a:extLst>
                <a:ext uri="{FF2B5EF4-FFF2-40B4-BE49-F238E27FC236}">
                  <a16:creationId xmlns:a16="http://schemas.microsoft.com/office/drawing/2014/main" id="{F092F9F7-ED5F-3B63-0753-A97FCCF76B99}"/>
                </a:ext>
              </a:extLst>
            </p:cNvPr>
            <p:cNvSpPr/>
            <p:nvPr/>
          </p:nvSpPr>
          <p:spPr>
            <a:xfrm>
              <a:off x="5625690" y="5834650"/>
              <a:ext cx="3038491" cy="815304"/>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grpSp>
      <p:pic>
        <p:nvPicPr>
          <p:cNvPr id="7" name="Picture 6" descr="A picture containing horse, postage stamp, collectable&#10;&#10;Description automatically generated">
            <a:extLst>
              <a:ext uri="{FF2B5EF4-FFF2-40B4-BE49-F238E27FC236}">
                <a16:creationId xmlns:a16="http://schemas.microsoft.com/office/drawing/2014/main" id="{F3B8BF40-7F80-5A93-15E8-A390485F0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548" y="3556372"/>
            <a:ext cx="2569633" cy="1738785"/>
          </a:xfrm>
          <a:prstGeom prst="rect">
            <a:avLst/>
          </a:prstGeom>
        </p:spPr>
      </p:pic>
    </p:spTree>
    <p:extLst>
      <p:ext uri="{BB962C8B-B14F-4D97-AF65-F5344CB8AC3E}">
        <p14:creationId xmlns:p14="http://schemas.microsoft.com/office/powerpoint/2010/main" val="36133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6C4-6E13-439B-9D61-35FB21C3A595}"/>
              </a:ext>
            </a:extLst>
          </p:cNvPr>
          <p:cNvSpPr txBox="1">
            <a:spLocks/>
          </p:cNvSpPr>
          <p:nvPr/>
        </p:nvSpPr>
        <p:spPr>
          <a:xfrm>
            <a:off x="950375" y="1296285"/>
            <a:ext cx="3923444" cy="1286684"/>
          </a:xfrm>
          <a:prstGeom prst="rect">
            <a:avLst/>
          </a:prstGeom>
        </p:spPr>
        <p:txBody>
          <a:bodyPr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alba</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Tribute</a:t>
            </a:r>
          </a:p>
          <a:p>
            <a:r>
              <a:rPr lang="en-US" sz="3600" b="1" dirty="0" err="1">
                <a:latin typeface="Times New Roman" panose="02020603050405020304" pitchFamily="18" charset="0"/>
                <a:cs typeface="Times New Roman" panose="02020603050405020304" pitchFamily="18" charset="0"/>
              </a:rPr>
              <a:t>oro’ul</a:t>
            </a:r>
            <a:r>
              <a:rPr lang="en-US" sz="3600" b="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Submission</a:t>
            </a:r>
            <a:endParaRPr lang="en-US" sz="36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8C792FC3-3B12-C9CF-D776-EC9F97078ECD}"/>
              </a:ext>
            </a:extLst>
          </p:cNvPr>
          <p:cNvSpPr>
            <a:spLocks noGrp="1"/>
          </p:cNvSpPr>
          <p:nvPr>
            <p:ph type="title"/>
          </p:nvPr>
        </p:nvSpPr>
        <p:spPr>
          <a:xfrm>
            <a:off x="822960" y="286604"/>
            <a:ext cx="7543800" cy="904241"/>
          </a:xfrm>
        </p:spPr>
        <p:txBody>
          <a:bodyPr/>
          <a:lstStyle/>
          <a:p>
            <a:r>
              <a:rPr lang="en-US" dirty="0"/>
              <a:t>Tribute</a:t>
            </a:r>
            <a:endParaRPr lang="en-US" sz="2800" dirty="0"/>
          </a:p>
        </p:txBody>
      </p:sp>
      <p:sp>
        <p:nvSpPr>
          <p:cNvPr id="4" name="TextBox 3">
            <a:extLst>
              <a:ext uri="{FF2B5EF4-FFF2-40B4-BE49-F238E27FC236}">
                <a16:creationId xmlns:a16="http://schemas.microsoft.com/office/drawing/2014/main" id="{002234EE-DD98-1B6E-EAD6-931FA31423C2}"/>
              </a:ext>
            </a:extLst>
          </p:cNvPr>
          <p:cNvSpPr txBox="1"/>
          <p:nvPr/>
        </p:nvSpPr>
        <p:spPr>
          <a:xfrm>
            <a:off x="5151370" y="1296285"/>
            <a:ext cx="3749040" cy="3539430"/>
          </a:xfrm>
          <a:prstGeom prst="rect">
            <a:avLst/>
          </a:prstGeom>
          <a:noFill/>
        </p:spPr>
        <p:txBody>
          <a:bodyPr wrap="square" rtlCol="0">
            <a:spAutoFit/>
          </a:bodyPr>
          <a:lstStyle/>
          <a:p>
            <a:r>
              <a:rPr lang="en-US" sz="2800" dirty="0" err="1">
                <a:latin typeface="Adobe Garamond Pro" panose="02020502060506020403" pitchFamily="18" charset="0"/>
              </a:rPr>
              <a:t>Joci</a:t>
            </a:r>
            <a:r>
              <a:rPr lang="en-US" sz="2800" dirty="0">
                <a:latin typeface="Adobe Garamond Pro" panose="02020502060506020403" pitchFamily="18" charset="0"/>
              </a:rPr>
              <a:t> brought the </a:t>
            </a:r>
            <a:r>
              <a:rPr lang="en-US" sz="2800" dirty="0" err="1">
                <a:latin typeface="Adobe Garamond Pro" panose="02020502060506020403" pitchFamily="18" charset="0"/>
              </a:rPr>
              <a:t>Oyirat</a:t>
            </a:r>
            <a:r>
              <a:rPr lang="en-US" sz="2800" dirty="0">
                <a:latin typeface="Adobe Garamond Pro" panose="02020502060506020403" pitchFamily="18" charset="0"/>
              </a:rPr>
              <a:t>, </a:t>
            </a:r>
            <a:r>
              <a:rPr lang="en-US" sz="2800" dirty="0" err="1">
                <a:latin typeface="Adobe Garamond Pro" panose="02020502060506020403" pitchFamily="18" charset="0"/>
              </a:rPr>
              <a:t>Buriyat</a:t>
            </a:r>
            <a:r>
              <a:rPr lang="en-US" sz="2800" dirty="0">
                <a:latin typeface="Adobe Garamond Pro" panose="02020502060506020403" pitchFamily="18" charset="0"/>
              </a:rPr>
              <a:t> &amp;c. (People of the Forest) under </a:t>
            </a:r>
            <a:r>
              <a:rPr lang="en-US" sz="2800" b="1" dirty="0">
                <a:latin typeface="Adobe Garamond Pro" panose="02020502060506020403" pitchFamily="18" charset="0"/>
              </a:rPr>
              <a:t>submission</a:t>
            </a:r>
            <a:r>
              <a:rPr lang="en-US" sz="2800" dirty="0">
                <a:latin typeface="Adobe Garamond Pro" panose="02020502060506020403" pitchFamily="18" charset="0"/>
              </a:rPr>
              <a:t>….</a:t>
            </a:r>
            <a:r>
              <a:rPr lang="en-US" sz="2800" b="0" i="0" u="none" strike="noStrike" baseline="0" dirty="0">
                <a:latin typeface="Adobe Garamond Pro" panose="02020502060506020403" pitchFamily="18" charset="0"/>
              </a:rPr>
              <a:t>Bringing with them </a:t>
            </a:r>
            <a:r>
              <a:rPr lang="en-US" sz="2800" b="1" i="1" u="none" strike="noStrike" baseline="0" dirty="0">
                <a:latin typeface="Adobe Garamond Pro" panose="02020502060506020403" pitchFamily="18" charset="0"/>
              </a:rPr>
              <a:t>gifts</a:t>
            </a:r>
            <a:r>
              <a:rPr lang="en-US" sz="2800" b="0" i="1" u="none" strike="noStrike" baseline="0" dirty="0">
                <a:latin typeface="Adobe Garamond Pro" panose="02020502060506020403" pitchFamily="18" charset="0"/>
              </a:rPr>
              <a:t> of </a:t>
            </a:r>
            <a:r>
              <a:rPr lang="en-US" sz="2800" b="0" i="0" u="none" strike="noStrike" baseline="0" dirty="0">
                <a:latin typeface="Adobe Garamond Pro" panose="02020502060506020403" pitchFamily="18" charset="0"/>
              </a:rPr>
              <a:t>white </a:t>
            </a:r>
            <a:r>
              <a:rPr lang="en-US" sz="2800" b="0" i="0" u="none" strike="noStrike" baseline="0" dirty="0" err="1">
                <a:latin typeface="Adobe Garamond Pro" panose="02020502060506020403" pitchFamily="18" charset="0"/>
              </a:rPr>
              <a:t>gerfalcons</a:t>
            </a:r>
            <a:r>
              <a:rPr lang="en-US" sz="2800" b="0" i="0" u="none" strike="noStrike" baseline="0" dirty="0">
                <a:latin typeface="Adobe Garamond Pro" panose="02020502060506020403" pitchFamily="18" charset="0"/>
              </a:rPr>
              <a:t>, white geldings and black sables, they paid </a:t>
            </a:r>
            <a:r>
              <a:rPr lang="en-US" sz="2800" b="1" i="0" u="none" strike="noStrike" baseline="0" dirty="0">
                <a:latin typeface="Adobe Garamond Pro" panose="02020502060506020403" pitchFamily="18" charset="0"/>
              </a:rPr>
              <a:t>homage</a:t>
            </a:r>
            <a:r>
              <a:rPr lang="en-US" sz="2800" b="0" i="0" u="none" strike="noStrike" baseline="0" dirty="0">
                <a:latin typeface="Adobe Garamond Pro" panose="02020502060506020403" pitchFamily="18" charset="0"/>
              </a:rPr>
              <a:t> …</a:t>
            </a:r>
            <a:endParaRPr lang="en-US" sz="2800" dirty="0">
              <a:latin typeface="Adobe Garamond Pro" panose="02020502060506020403" pitchFamily="18" charset="0"/>
            </a:endParaRPr>
          </a:p>
        </p:txBody>
      </p:sp>
      <p:pic>
        <p:nvPicPr>
          <p:cNvPr id="15" name="Picture 14" descr="A group of people in traditional dress&#10;&#10;Description automatically generated with low confidence">
            <a:extLst>
              <a:ext uri="{FF2B5EF4-FFF2-40B4-BE49-F238E27FC236}">
                <a16:creationId xmlns:a16="http://schemas.microsoft.com/office/drawing/2014/main" id="{73297F2D-AF63-337A-FA62-B62E24E31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2916468"/>
            <a:ext cx="3233394" cy="2815121"/>
          </a:xfrm>
          <a:prstGeom prst="rect">
            <a:avLst/>
          </a:prstGeom>
        </p:spPr>
      </p:pic>
      <p:cxnSp>
        <p:nvCxnSpPr>
          <p:cNvPr id="20" name="Straight Connector 19">
            <a:extLst>
              <a:ext uri="{FF2B5EF4-FFF2-40B4-BE49-F238E27FC236}">
                <a16:creationId xmlns:a16="http://schemas.microsoft.com/office/drawing/2014/main" id="{984F30A9-180B-4DC3-04A1-5976B70B3D3C}"/>
              </a:ext>
            </a:extLst>
          </p:cNvPr>
          <p:cNvCxnSpPr/>
          <p:nvPr/>
        </p:nvCxnSpPr>
        <p:spPr>
          <a:xfrm>
            <a:off x="777240" y="1089764"/>
            <a:ext cx="7208573" cy="0"/>
          </a:xfrm>
          <a:prstGeom prst="line">
            <a:avLst/>
          </a:prstGeom>
          <a:ln w="25400">
            <a:solidFill>
              <a:schemeClr val="accent2"/>
            </a:solidFill>
          </a:ln>
        </p:spPr>
        <p:style>
          <a:lnRef idx="1">
            <a:schemeClr val="accent4"/>
          </a:lnRef>
          <a:fillRef idx="0">
            <a:schemeClr val="accent4"/>
          </a:fillRef>
          <a:effectRef idx="0">
            <a:schemeClr val="accent4"/>
          </a:effectRef>
          <a:fontRef idx="minor">
            <a:schemeClr val="tx1"/>
          </a:fontRef>
        </p:style>
      </p:cxnSp>
      <p:grpSp>
        <p:nvGrpSpPr>
          <p:cNvPr id="5" name="Group 4">
            <a:extLst>
              <a:ext uri="{FF2B5EF4-FFF2-40B4-BE49-F238E27FC236}">
                <a16:creationId xmlns:a16="http://schemas.microsoft.com/office/drawing/2014/main" id="{C973DAB5-6520-DC01-A571-E54B11D76A14}"/>
              </a:ext>
            </a:extLst>
          </p:cNvPr>
          <p:cNvGrpSpPr/>
          <p:nvPr/>
        </p:nvGrpSpPr>
        <p:grpSpPr>
          <a:xfrm>
            <a:off x="720653" y="5910470"/>
            <a:ext cx="7943528" cy="785567"/>
            <a:chOff x="720653" y="5834650"/>
            <a:chExt cx="7943528" cy="861388"/>
          </a:xfrm>
        </p:grpSpPr>
        <p:sp>
          <p:nvSpPr>
            <p:cNvPr id="6" name="Google Shape;79;p15">
              <a:extLst>
                <a:ext uri="{FF2B5EF4-FFF2-40B4-BE49-F238E27FC236}">
                  <a16:creationId xmlns:a16="http://schemas.microsoft.com/office/drawing/2014/main" id="{AA7B890C-4637-CD61-5A26-9CE1A287D799}"/>
                </a:ext>
              </a:extLst>
            </p:cNvPr>
            <p:cNvSpPr/>
            <p:nvPr/>
          </p:nvSpPr>
          <p:spPr>
            <a:xfrm>
              <a:off x="720653" y="5880734"/>
              <a:ext cx="2274270" cy="815304"/>
            </a:xfrm>
            <a:prstGeom prst="homePlate">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Background &amp; Questions</a:t>
              </a:r>
              <a:endParaRPr sz="2000" b="1" dirty="0"/>
            </a:p>
          </p:txBody>
        </p:sp>
        <p:sp>
          <p:nvSpPr>
            <p:cNvPr id="7" name="Google Shape;80;p15">
              <a:extLst>
                <a:ext uri="{FF2B5EF4-FFF2-40B4-BE49-F238E27FC236}">
                  <a16:creationId xmlns:a16="http://schemas.microsoft.com/office/drawing/2014/main" id="{9A615830-2771-F6CA-81D2-1E87E0F9EEB9}"/>
                </a:ext>
              </a:extLst>
            </p:cNvPr>
            <p:cNvSpPr/>
            <p:nvPr/>
          </p:nvSpPr>
          <p:spPr>
            <a:xfrm>
              <a:off x="2687587" y="5857692"/>
              <a:ext cx="3233394" cy="815304"/>
            </a:xfrm>
            <a:prstGeom prst="chevron">
              <a:avLst>
                <a:gd name="adj" fmla="val 50000"/>
              </a:avLst>
            </a:prstGeom>
            <a:solidFill>
              <a:schemeClr val="accent1">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Levy, Tribute, Plunder Defined</a:t>
              </a:r>
              <a:endParaRPr sz="2000" b="1" dirty="0"/>
            </a:p>
          </p:txBody>
        </p:sp>
        <p:sp>
          <p:nvSpPr>
            <p:cNvPr id="8" name="Google Shape;82;p15">
              <a:extLst>
                <a:ext uri="{FF2B5EF4-FFF2-40B4-BE49-F238E27FC236}">
                  <a16:creationId xmlns:a16="http://schemas.microsoft.com/office/drawing/2014/main" id="{5BDFBB19-5CAB-F0DB-5EBD-A521D9E38A4D}"/>
                </a:ext>
              </a:extLst>
            </p:cNvPr>
            <p:cNvSpPr/>
            <p:nvPr/>
          </p:nvSpPr>
          <p:spPr>
            <a:xfrm>
              <a:off x="5625690" y="5834650"/>
              <a:ext cx="3038491" cy="815304"/>
            </a:xfrm>
            <a:prstGeom prst="chevron">
              <a:avLst>
                <a:gd name="adj" fmla="val 50000"/>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t>Revenue Reform? Late Empire</a:t>
              </a:r>
              <a:endParaRPr sz="2000" b="1" dirty="0"/>
            </a:p>
          </p:txBody>
        </p:sp>
      </p:grpSp>
    </p:spTree>
    <p:extLst>
      <p:ext uri="{BB962C8B-B14F-4D97-AF65-F5344CB8AC3E}">
        <p14:creationId xmlns:p14="http://schemas.microsoft.com/office/powerpoint/2010/main" val="13892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4398</TotalTime>
  <Words>3956</Words>
  <Application>Microsoft Office PowerPoint</Application>
  <PresentationFormat>On-screen Show (4:3)</PresentationFormat>
  <Paragraphs>250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Garamond Pro</vt:lpstr>
      <vt:lpstr>Arial</vt:lpstr>
      <vt:lpstr>Calibri</vt:lpstr>
      <vt:lpstr>Calibri Light</vt:lpstr>
      <vt:lpstr>Courier New</vt:lpstr>
      <vt:lpstr>Times New Roman</vt:lpstr>
      <vt:lpstr>Wingdings</vt:lpstr>
      <vt:lpstr>Retrospect</vt:lpstr>
      <vt:lpstr>PowerPoint Presentation</vt:lpstr>
      <vt:lpstr>PowerPoint Presentation</vt:lpstr>
      <vt:lpstr>PowerPoint Presentation</vt:lpstr>
      <vt:lpstr>Levy, Tribute &amp; Plunder: The Accounting of the Mongol Empire</vt:lpstr>
      <vt:lpstr>True/False Ideas?</vt:lpstr>
      <vt:lpstr>Key Questions</vt:lpstr>
      <vt:lpstr>Key Sources (Historiography)</vt:lpstr>
      <vt:lpstr>Levy</vt:lpstr>
      <vt:lpstr>Tribute</vt:lpstr>
      <vt:lpstr>Plunder</vt:lpstr>
      <vt:lpstr>Reform/Dissolution</vt:lpstr>
      <vt:lpstr>Summary &amp; T/F Ideas?</vt:lpstr>
      <vt:lpstr>Inventory Allocation</vt:lpstr>
      <vt:lpstr>Tell Me More…</vt:lpstr>
      <vt:lpstr>Picture Credits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Feather Beds and Jesus:</dc:title>
  <dc:creator>Maria Kaj</dc:creator>
  <cp:lastModifiedBy>Maria Kaj</cp:lastModifiedBy>
  <cp:revision>6</cp:revision>
  <cp:lastPrinted>2023-04-28T01:14:13Z</cp:lastPrinted>
  <dcterms:created xsi:type="dcterms:W3CDTF">2022-04-27T00:04:13Z</dcterms:created>
  <dcterms:modified xsi:type="dcterms:W3CDTF">2023-06-08T15:41:37Z</dcterms:modified>
</cp:coreProperties>
</file>